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62" r:id="rId2"/>
    <p:sldId id="319" r:id="rId3"/>
    <p:sldId id="407" r:id="rId4"/>
    <p:sldId id="452" r:id="rId5"/>
    <p:sldId id="472" r:id="rId6"/>
    <p:sldId id="473" r:id="rId7"/>
    <p:sldId id="470" r:id="rId8"/>
    <p:sldId id="459" r:id="rId9"/>
    <p:sldId id="492" r:id="rId10"/>
    <p:sldId id="468" r:id="rId11"/>
    <p:sldId id="477" r:id="rId12"/>
    <p:sldId id="453" r:id="rId13"/>
    <p:sldId id="454" r:id="rId14"/>
    <p:sldId id="475" r:id="rId15"/>
    <p:sldId id="279" r:id="rId16"/>
    <p:sldId id="280" r:id="rId17"/>
    <p:sldId id="299" r:id="rId18"/>
    <p:sldId id="283" r:id="rId19"/>
    <p:sldId id="282" r:id="rId20"/>
    <p:sldId id="447" r:id="rId21"/>
    <p:sldId id="405" r:id="rId22"/>
    <p:sldId id="394" r:id="rId23"/>
    <p:sldId id="395" r:id="rId24"/>
    <p:sldId id="490" r:id="rId25"/>
    <p:sldId id="396" r:id="rId26"/>
    <p:sldId id="398" r:id="rId27"/>
    <p:sldId id="413" r:id="rId28"/>
    <p:sldId id="457" r:id="rId29"/>
    <p:sldId id="482" r:id="rId30"/>
    <p:sldId id="491" r:id="rId31"/>
    <p:sldId id="466" r:id="rId32"/>
    <p:sldId id="480" r:id="rId33"/>
    <p:sldId id="493" r:id="rId34"/>
  </p:sldIdLst>
  <p:sldSz cx="9144000" cy="6858000" type="screen4x3"/>
  <p:notesSz cx="7099300" cy="10234613"/>
  <p:custDataLst>
    <p:tags r:id="rId37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800000"/>
    <a:srgbClr val="002060"/>
    <a:srgbClr val="7F7F7F"/>
    <a:srgbClr val="66FFCC"/>
    <a:srgbClr val="333399"/>
    <a:srgbClr val="FFCCCC"/>
    <a:srgbClr val="CC3300"/>
    <a:srgbClr val="FF9900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186" y="-312"/>
      </p:cViewPr>
      <p:guideLst>
        <p:guide orient="horz" pos="572"/>
        <p:guide orient="horz" pos="1207"/>
        <p:guide pos="3606"/>
        <p:guide pos="612"/>
        <p:guide pos="5420"/>
      </p:guideLst>
    </p:cSldViewPr>
  </p:slideViewPr>
  <p:outlineViewPr>
    <p:cViewPr>
      <p:scale>
        <a:sx n="33" d="100"/>
        <a:sy n="33" d="100"/>
      </p:scale>
      <p:origin x="0" y="267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998"/>
    </p:cViewPr>
  </p:sorterViewPr>
  <p:notesViewPr>
    <p:cSldViewPr showGuides="1">
      <p:cViewPr varScale="1">
        <p:scale>
          <a:sx n="77" d="100"/>
          <a:sy n="77" d="100"/>
        </p:scale>
        <p:origin x="-2136" y="-84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A\Dokumenty_Brou\&#268;esk&#225;%20stomatologie\Hecov&#225;_t&#283;hotn&#233;\Po%20dal&#353;&#237;%20revizi\Tehotne_distribuce%20CPI_ori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4249114173228425"/>
          <c:y val="0.246835875984252"/>
          <c:w val="0.65934744094488418"/>
          <c:h val="0.62847145669291526"/>
        </c:manualLayout>
      </c:layout>
      <c:barChart>
        <c:barDir val="col"/>
        <c:grouping val="stacked"/>
        <c:ser>
          <c:idx val="0"/>
          <c:order val="0"/>
          <c:tx>
            <c:strRef>
              <c:f>List1!$A$2</c:f>
              <c:strCache>
                <c:ptCount val="1"/>
                <c:pt idx="0">
                  <c:v>CPI 0-1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6</a:t>
                    </a:r>
                    <a:r>
                      <a:rPr lang="en-US" smtClean="0"/>
                      <a:t>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cs-CZ"/>
              </a:p>
            </c:txPr>
            <c:showVal val="1"/>
          </c:dLbls>
          <c:cat>
            <c:strRef>
              <c:f>List1!$B$1:$C$1</c:f>
              <c:strCache>
                <c:ptCount val="2"/>
                <c:pt idx="0">
                  <c:v>F</c:v>
                </c:pt>
                <c:pt idx="1">
                  <c:v>R</c:v>
                </c:pt>
              </c:strCache>
            </c:strRef>
          </c:cat>
          <c:val>
            <c:numRef>
              <c:f>List1!$B$2:$C$2</c:f>
              <c:numCache>
                <c:formatCode>General</c:formatCode>
                <c:ptCount val="2"/>
                <c:pt idx="0">
                  <c:v>34.4</c:v>
                </c:pt>
                <c:pt idx="1">
                  <c:v>24.7</c:v>
                </c:pt>
              </c:numCache>
            </c:numRef>
          </c:val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CPI 3-4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cs-CZ" smtClean="0"/>
                      <a:t>1</a:t>
                    </a:r>
                    <a:r>
                      <a:rPr lang="en-US" smtClean="0"/>
                      <a:t>9,8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cs-CZ"/>
              </a:p>
            </c:txPr>
            <c:showVal val="1"/>
          </c:dLbls>
          <c:cat>
            <c:strRef>
              <c:f>List1!$B$1:$C$1</c:f>
              <c:strCache>
                <c:ptCount val="2"/>
                <c:pt idx="0">
                  <c:v>F</c:v>
                </c:pt>
                <c:pt idx="1">
                  <c:v>R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22.2</c:v>
                </c:pt>
              </c:numCache>
            </c:numRef>
          </c:val>
        </c:ser>
        <c:overlap val="100"/>
        <c:axId val="83150720"/>
        <c:axId val="53760384"/>
      </c:barChart>
      <c:catAx>
        <c:axId val="83150720"/>
        <c:scaling>
          <c:orientation val="minMax"/>
        </c:scaling>
        <c:axPos val="b"/>
        <c:tickLblPos val="nextTo"/>
        <c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cs-CZ"/>
          </a:p>
        </c:txPr>
        <c:crossAx val="53760384"/>
        <c:crosses val="autoZero"/>
        <c:auto val="1"/>
        <c:lblAlgn val="ctr"/>
        <c:lblOffset val="100"/>
      </c:catAx>
      <c:valAx>
        <c:axId val="53760384"/>
        <c:scaling>
          <c:orientation val="minMax"/>
          <c:max val="6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cs-CZ" sz="1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  <a:endParaRPr lang="cs-CZ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>
            <c:manualLayout>
              <c:xMode val="edge"/>
              <c:yMode val="edge"/>
              <c:x val="8.024452848905704E-2"/>
              <c:y val="0.13224527759023938"/>
            </c:manualLayout>
          </c:layout>
        </c:title>
        <c:numFmt formatCode="General" sourceLinked="1"/>
        <c:tickLblPos val="nextTo"/>
        <c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cs-CZ"/>
          </a:p>
        </c:txPr>
        <c:crossAx val="8315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767191601049956"/>
          <c:y val="0.51326500984251811"/>
          <c:w val="0.17439394878789824"/>
          <c:h val="0.18544591911440114"/>
        </c:manualLayout>
      </c:layout>
      <c:txPr>
        <a:bodyPr/>
        <a:lstStyle/>
        <a:p>
          <a:pPr>
            <a:defRPr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6979636920384952"/>
          <c:y val="4.0347039953339423E-2"/>
          <c:w val="0.70802055096035776"/>
          <c:h val="0.82688320209973765"/>
        </c:manualLayout>
      </c:layout>
      <c:barChart>
        <c:barDir val="col"/>
        <c:grouping val="stacked"/>
        <c:ser>
          <c:idx val="0"/>
          <c:order val="0"/>
          <c:tx>
            <c:strRef>
              <c:f>List1!$A$15:$B$15</c:f>
              <c:strCache>
                <c:ptCount val="1"/>
                <c:pt idx="0">
                  <c:v>CPI 3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showVal val="1"/>
          </c:dLbls>
          <c:cat>
            <c:strRef>
              <c:f>List1!$C$11:$D$11</c:f>
              <c:strCache>
                <c:ptCount val="2"/>
                <c:pt idx="0">
                  <c:v>F</c:v>
                </c:pt>
                <c:pt idx="1">
                  <c:v>R</c:v>
                </c:pt>
              </c:strCache>
            </c:strRef>
          </c:cat>
          <c:val>
            <c:numRef>
              <c:f>List1!$C$15:$D$15</c:f>
              <c:numCache>
                <c:formatCode>General</c:formatCode>
                <c:ptCount val="2"/>
                <c:pt idx="0">
                  <c:v>0.310000000000001</c:v>
                </c:pt>
                <c:pt idx="1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List1!$A$16:$B$16</c:f>
              <c:strCache>
                <c:ptCount val="1"/>
                <c:pt idx="0">
                  <c:v>CPI 4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List1!$C$11:$D$11</c:f>
              <c:strCache>
                <c:ptCount val="2"/>
                <c:pt idx="0">
                  <c:v>F</c:v>
                </c:pt>
                <c:pt idx="1">
                  <c:v>R</c:v>
                </c:pt>
              </c:strCache>
            </c:strRef>
          </c:cat>
          <c:val>
            <c:numRef>
              <c:f>List1!$C$16:$D$16</c:f>
              <c:numCache>
                <c:formatCode>General</c:formatCode>
                <c:ptCount val="2"/>
                <c:pt idx="0">
                  <c:v>2.0000000000000011E-2</c:v>
                </c:pt>
                <c:pt idx="1">
                  <c:v>0.1</c:v>
                </c:pt>
              </c:numCache>
            </c:numRef>
          </c:val>
        </c:ser>
        <c:overlap val="100"/>
        <c:axId val="85009920"/>
        <c:axId val="85011456"/>
      </c:barChart>
      <c:catAx>
        <c:axId val="85009920"/>
        <c:scaling>
          <c:orientation val="minMax"/>
        </c:scaling>
        <c:axPos val="b"/>
        <c:tickLblPos val="nextTo"/>
        <c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crossAx val="85011456"/>
        <c:crosses val="autoZero"/>
        <c:auto val="1"/>
        <c:lblAlgn val="ctr"/>
        <c:lblOffset val="100"/>
      </c:catAx>
      <c:valAx>
        <c:axId val="85011456"/>
        <c:scaling>
          <c:orientation val="minMax"/>
          <c:max val="1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prům. počet sextantů s CPI=3-4</a:t>
                </a:r>
              </a:p>
            </c:rich>
          </c:tx>
          <c:layout>
            <c:manualLayout>
              <c:xMode val="edge"/>
              <c:yMode val="edge"/>
              <c:x val="1.0493216729749658E-2"/>
              <c:y val="8.8406605424321966E-2"/>
            </c:manualLayout>
          </c:layout>
        </c:title>
        <c:numFmt formatCode="General" sourceLinked="1"/>
        <c:tickLblPos val="nextTo"/>
        <c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crossAx val="8500992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6607464440751436"/>
          <c:y val="0.30528652668416539"/>
          <c:w val="0.20625127693140491"/>
          <c:h val="0.16720472440944881"/>
        </c:manualLayout>
      </c:layout>
    </c:legend>
    <c:plotVisOnly val="1"/>
  </c:chart>
  <c:spPr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="1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Times New Roman" pitchFamily="18" charset="0"/>
        </a:defRPr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0.36217</cdr:x>
      <cdr:y>0.15385</cdr:y>
    </cdr:from>
    <cdr:to>
      <cdr:x>0.56298</cdr:x>
      <cdr:y>0.26016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1460360" y="432048"/>
          <a:ext cx="809716" cy="29855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cs-CZ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 = </a:t>
          </a:r>
          <a:r>
            <a:rPr lang="cs-CZ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0,1583</a:t>
          </a:r>
          <a:endParaRPr lang="en-GB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0.3031</cdr:x>
      <cdr:y>0.20701</cdr:y>
    </cdr:from>
    <cdr:to>
      <cdr:x>0.36217</cdr:x>
      <cdr:y>0.36647</cdr:y>
    </cdr:to>
    <cdr:sp macro="" textlink="">
      <cdr:nvSpPr>
        <cdr:cNvPr id="4" name="Pravoúhlá spojovací čára 3"/>
        <cdr:cNvSpPr/>
      </cdr:nvSpPr>
      <cdr:spPr>
        <a:xfrm xmlns:a="http://schemas.openxmlformats.org/drawingml/2006/main" rot="5400000">
          <a:off x="1117361" y="686152"/>
          <a:ext cx="447813" cy="238185"/>
        </a:xfrm>
        <a:prstGeom xmlns:a="http://schemas.openxmlformats.org/drawingml/2006/main" prst="bentConnector3">
          <a:avLst>
            <a:gd name="adj1" fmla="val 29"/>
          </a:avLst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0.56298</cdr:x>
      <cdr:y>0.20701</cdr:y>
    </cdr:from>
    <cdr:to>
      <cdr:x>0.63385</cdr:x>
      <cdr:y>0.33104</cdr:y>
    </cdr:to>
    <cdr:sp macro="" textlink="">
      <cdr:nvSpPr>
        <cdr:cNvPr id="6" name="Pravoúhlá spojovací čára 5"/>
        <cdr:cNvSpPr/>
      </cdr:nvSpPr>
      <cdr:spPr>
        <a:xfrm xmlns:a="http://schemas.openxmlformats.org/drawingml/2006/main" rot="16200000" flipH="1">
          <a:off x="2238802" y="612612"/>
          <a:ext cx="348314" cy="285766"/>
        </a:xfrm>
        <a:prstGeom xmlns:a="http://schemas.openxmlformats.org/drawingml/2006/main" prst="bentConnector3">
          <a:avLst>
            <a:gd name="adj1" fmla="val 2758"/>
          </a:avLst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0.34597</cdr:x>
      <cdr:y>0.09473</cdr:y>
    </cdr:from>
    <cdr:to>
      <cdr:x>0.69805</cdr:x>
      <cdr:y>0.56044</cdr:y>
    </cdr:to>
    <cdr:grpSp>
      <cdr:nvGrpSpPr>
        <cdr:cNvPr id="6" name="Skupina 5"/>
        <cdr:cNvGrpSpPr/>
      </cdr:nvGrpSpPr>
      <cdr:grpSpPr>
        <a:xfrm xmlns:a="http://schemas.openxmlformats.org/drawingml/2006/main">
          <a:off x="1314052" y="259863"/>
          <a:ext cx="1337259" cy="1277536"/>
          <a:chOff x="1182977" y="257175"/>
          <a:chExt cx="1337259" cy="1277536"/>
        </a:xfrm>
      </cdr:grpSpPr>
      <cdr:sp macro="" textlink="">
        <cdr:nvSpPr>
          <cdr:cNvPr id="8" name="Přímá spojovací čára 7"/>
          <cdr:cNvSpPr/>
        </cdr:nvSpPr>
        <cdr:spPr>
          <a:xfrm xmlns:a="http://schemas.openxmlformats.org/drawingml/2006/main" flipV="1">
            <a:off x="1182977" y="395295"/>
            <a:ext cx="1337259" cy="4746"/>
          </a:xfrm>
          <a:prstGeom xmlns:a="http://schemas.openxmlformats.org/drawingml/2006/main" prst="line">
            <a:avLst/>
          </a:prstGeom>
          <a:ln xmlns:a="http://schemas.openxmlformats.org/drawingml/2006/main">
            <a:solidFill>
              <a:sysClr val="windowText" lastClr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cs-CZ"/>
          </a:p>
        </cdr:txBody>
      </cdr:sp>
      <cdr:sp macro="" textlink="">
        <cdr:nvSpPr>
          <cdr:cNvPr id="2" name="Přímá spojovací šipka 1"/>
          <cdr:cNvSpPr/>
        </cdr:nvSpPr>
        <cdr:spPr bwMode="auto">
          <a:xfrm xmlns:a="http://schemas.openxmlformats.org/drawingml/2006/main">
            <a:off x="1186928" y="414333"/>
            <a:ext cx="3988" cy="112037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cs-CZ"/>
          </a:p>
        </cdr:txBody>
      </cdr:sp>
      <cdr:sp macro="" textlink="">
        <cdr:nvSpPr>
          <cdr:cNvPr id="3" name="Přímá spojovací šipka 2"/>
          <cdr:cNvSpPr/>
        </cdr:nvSpPr>
        <cdr:spPr bwMode="auto">
          <a:xfrm xmlns:a="http://schemas.openxmlformats.org/drawingml/2006/main" flipH="1">
            <a:off x="2520236" y="390522"/>
            <a:ext cx="0" cy="423852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9525" cap="flat" cmpd="sng" algn="ctr">
            <a:solidFill>
              <a:sysClr val="windowText" lastClr="000000"/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cs-CZ"/>
          </a:p>
        </cdr:txBody>
      </cdr:sp>
      <cdr:sp macro="" textlink="">
        <cdr:nvSpPr>
          <cdr:cNvPr id="4" name="TextovéPole 3"/>
          <cdr:cNvSpPr txBox="1"/>
        </cdr:nvSpPr>
        <cdr:spPr>
          <a:xfrm xmlns:a="http://schemas.openxmlformats.org/drawingml/2006/main">
            <a:off x="1436201" y="257175"/>
            <a:ext cx="739845" cy="26669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CFF99"/>
          </a:solidFill>
          <a:ln xmlns:a="http://schemas.openxmlformats.org/drawingml/2006/main" w="12700">
            <a:solidFill>
              <a:sysClr val="windowText" lastClr="000000"/>
            </a:solidFill>
          </a:ln>
          <a:effectLst xmlns:a="http://schemas.openxmlformats.org/drawingml/2006/main">
            <a:outerShdw blurRad="50800" dist="38100" dir="2700000" algn="tl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cs-CZ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 = 0,032</a:t>
            </a:r>
            <a:endParaRPr lang="cs-CZ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79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563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79" y="9720673"/>
            <a:ext cx="307563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CAF216-F0D1-4037-B8D3-B18C00ACD8D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669" y="0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48" y="4861155"/>
            <a:ext cx="5206604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669" y="9722309"/>
            <a:ext cx="307563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13DAE52-9BC9-4FD6-9A6F-A89B420E772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F2790-6B88-448B-A0A8-AF3A841F9B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9101E-AA92-4C62-A7DB-BED805D91D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52369-ACC5-41D4-B1E8-90430D77BF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F24FB2-AFA8-4209-9066-24291CD639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5742-3128-4FCF-89FC-0D1406564F9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BF207-BE4E-4C75-83DC-B3705AF586E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83673-9CFB-4920-90DF-BD146B872D4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8D04D-0265-4CD8-A3C7-2CA6F8FA9B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D62F-FCA4-4C7F-B97A-B83B532A40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46E13-B176-4D25-A8E8-7D21434537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B92EE-06DD-4E67-AB76-934850BD10D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29362-8C28-4E24-8166-FFA76D62920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716A76-F959-4E69-981F-06055241AD4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roukal@vus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.org/content/publications/WHO-Oral-Health-Surveys-Basic-Methods-5th-Edition-2013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Numerické ukazatele stavu </a:t>
            </a:r>
            <a:r>
              <a:rPr lang="cs-CZ" sz="4000" dirty="0" err="1" smtClean="0"/>
              <a:t>parodontu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aneb víme co měříme?</a:t>
            </a:r>
            <a:endParaRPr lang="en-GB" sz="40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79450" y="515719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20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broukal@</a:t>
            </a:r>
            <a:r>
              <a:rPr lang="cs-CZ" sz="2000" b="1" kern="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vus.cz</a:t>
            </a:r>
            <a:endParaRPr lang="cs-CZ" sz="2000" b="1" kern="0" dirty="0" smtClean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cs-CZ" sz="20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45 minut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dirty="0" smtClean="0"/>
              <a:t>Sondování hloubky chobotu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40153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683568" y="5859269"/>
            <a:ext cx="806489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cs-CZ" sz="1400" b="1" i="1" dirty="0" err="1" smtClean="0">
                <a:latin typeface="Calibri" pitchFamily="34" charset="0"/>
              </a:rPr>
              <a:t>Hefti</a:t>
            </a:r>
            <a:r>
              <a:rPr lang="cs-CZ" sz="1400" b="1" i="1" dirty="0" smtClean="0">
                <a:latin typeface="Calibri" pitchFamily="34" charset="0"/>
              </a:rPr>
              <a:t> AF. </a:t>
            </a:r>
            <a:r>
              <a:rPr lang="cs-CZ" sz="1400" b="1" i="1" dirty="0" err="1" smtClean="0">
                <a:latin typeface="Calibri" pitchFamily="34" charset="0"/>
              </a:rPr>
              <a:t>Periodontal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probing</a:t>
            </a:r>
            <a:r>
              <a:rPr lang="cs-CZ" sz="1400" b="1" i="1" dirty="0" smtClean="0">
                <a:latin typeface="Calibri" pitchFamily="34" charset="0"/>
              </a:rPr>
              <a:t>. </a:t>
            </a:r>
            <a:r>
              <a:rPr lang="cs-CZ" sz="1400" b="1" i="1" dirty="0" err="1" smtClean="0">
                <a:latin typeface="Calibri" pitchFamily="34" charset="0"/>
              </a:rPr>
              <a:t>Crit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Rev</a:t>
            </a:r>
            <a:r>
              <a:rPr lang="cs-CZ" sz="1400" b="1" i="1" dirty="0" smtClean="0">
                <a:latin typeface="Calibri" pitchFamily="34" charset="0"/>
              </a:rPr>
              <a:t> Oral </a:t>
            </a:r>
            <a:r>
              <a:rPr lang="cs-CZ" sz="1400" b="1" i="1" dirty="0" err="1" smtClean="0">
                <a:latin typeface="Calibri" pitchFamily="34" charset="0"/>
              </a:rPr>
              <a:t>Biol</a:t>
            </a:r>
            <a:r>
              <a:rPr lang="cs-CZ" sz="1400" b="1" i="1" dirty="0" smtClean="0">
                <a:latin typeface="Calibri" pitchFamily="34" charset="0"/>
              </a:rPr>
              <a:t> Med, 8, 1997: 336-356</a:t>
            </a:r>
          </a:p>
          <a:p>
            <a:pPr algn="r">
              <a:spcBef>
                <a:spcPts val="0"/>
              </a:spcBef>
            </a:pPr>
            <a:r>
              <a:rPr lang="en-US" sz="1400" b="1" i="1" dirty="0" err="1" smtClean="0">
                <a:latin typeface="Calibri" pitchFamily="34" charset="0"/>
              </a:rPr>
              <a:t>Aldredge</a:t>
            </a:r>
            <a:r>
              <a:rPr lang="en-US" sz="1400" b="1" i="1" dirty="0" smtClean="0">
                <a:latin typeface="Calibri" pitchFamily="34" charset="0"/>
              </a:rPr>
              <a:t> WA. Bleeding of probing defined. Dimensions of Dental Hygiene. 10, 2012, (5): 23-26.</a:t>
            </a:r>
            <a:endParaRPr lang="cs-CZ" sz="1400" b="1" i="1" dirty="0" smtClean="0">
              <a:latin typeface="Calibri" pitchFamily="34" charset="0"/>
            </a:endParaRPr>
          </a:p>
          <a:p>
            <a:pPr algn="r">
              <a:spcBef>
                <a:spcPts val="0"/>
              </a:spcBef>
            </a:pPr>
            <a:r>
              <a:rPr lang="cs-CZ" sz="1400" b="1" i="1" dirty="0" err="1" smtClean="0">
                <a:latin typeface="Calibri" pitchFamily="34" charset="0"/>
              </a:rPr>
              <a:t>Eickholz</a:t>
            </a:r>
            <a:r>
              <a:rPr lang="cs-CZ" sz="1400" b="1" i="1" dirty="0" smtClean="0">
                <a:latin typeface="Calibri" pitchFamily="34" charset="0"/>
              </a:rPr>
              <a:t> P. </a:t>
            </a:r>
            <a:r>
              <a:rPr lang="cs-CZ" sz="1400" b="1" i="1" dirty="0" err="1" smtClean="0">
                <a:latin typeface="Calibri" pitchFamily="34" charset="0"/>
              </a:rPr>
              <a:t>Clinical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periodontal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diagnosis</a:t>
            </a:r>
            <a:r>
              <a:rPr lang="cs-CZ" sz="1400" b="1" i="1" dirty="0" smtClean="0">
                <a:latin typeface="Calibri" pitchFamily="34" charset="0"/>
              </a:rPr>
              <a:t>: </a:t>
            </a:r>
            <a:r>
              <a:rPr lang="cs-CZ" sz="1400" b="1" i="1" dirty="0" err="1" smtClean="0">
                <a:latin typeface="Calibri" pitchFamily="34" charset="0"/>
              </a:rPr>
              <a:t>probing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pocket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depth</a:t>
            </a:r>
            <a:r>
              <a:rPr lang="cs-CZ" sz="1400" b="1" i="1" dirty="0" smtClean="0">
                <a:latin typeface="Calibri" pitchFamily="34" charset="0"/>
              </a:rPr>
              <a:t>, </a:t>
            </a:r>
            <a:r>
              <a:rPr lang="cs-CZ" sz="1400" b="1" i="1" dirty="0" err="1" smtClean="0">
                <a:latin typeface="Calibri" pitchFamily="34" charset="0"/>
              </a:rPr>
              <a:t>vertical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attachment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level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and</a:t>
            </a:r>
            <a:r>
              <a:rPr lang="cs-CZ" sz="1400" b="1" i="1" dirty="0" smtClean="0">
                <a:latin typeface="Calibri" pitchFamily="34" charset="0"/>
              </a:rPr>
              <a:t> </a:t>
            </a:r>
            <a:r>
              <a:rPr lang="cs-CZ" sz="1400" b="1" i="1" dirty="0" err="1" smtClean="0">
                <a:latin typeface="Calibri" pitchFamily="34" charset="0"/>
              </a:rPr>
              <a:t>bleeding</a:t>
            </a:r>
            <a:r>
              <a:rPr lang="cs-CZ" sz="1400" b="1" i="1" dirty="0" smtClean="0">
                <a:latin typeface="Calibri" pitchFamily="34" charset="0"/>
              </a:rPr>
              <a:t> on </a:t>
            </a:r>
            <a:r>
              <a:rPr lang="cs-CZ" sz="1400" b="1" i="1" dirty="0" err="1" smtClean="0">
                <a:latin typeface="Calibri" pitchFamily="34" charset="0"/>
              </a:rPr>
              <a:t>probing</a:t>
            </a:r>
            <a:r>
              <a:rPr lang="cs-CZ" sz="1400" b="1" i="1" dirty="0" smtClean="0">
                <a:latin typeface="Calibri" pitchFamily="34" charset="0"/>
              </a:rPr>
              <a:t>. </a:t>
            </a:r>
            <a:r>
              <a:rPr lang="cs-CZ" sz="1400" b="1" i="1" dirty="0" err="1" smtClean="0">
                <a:latin typeface="Calibri" pitchFamily="34" charset="0"/>
              </a:rPr>
              <a:t>Perio</a:t>
            </a:r>
            <a:r>
              <a:rPr lang="cs-CZ" sz="1400" b="1" i="1" dirty="0" smtClean="0">
                <a:latin typeface="Calibri" pitchFamily="34" charset="0"/>
              </a:rPr>
              <a:t> , 1, 2004, 75-80  </a:t>
            </a:r>
            <a:endParaRPr lang="cs-CZ" sz="1400" b="1" i="1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4885" y="1196752"/>
            <a:ext cx="4387155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Tlak na sondu a způsob sondování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cs-CZ" sz="20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cs-CZ" sz="20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0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Vliv zánětu gingivy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Infiltrát v oblasti úponu umožňuje průnik sondy apikálně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cs-CZ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Opakovaná sondáž po terapeutické redukci zánětu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1225724" y="2147714"/>
            <a:ext cx="432048" cy="432048"/>
          </a:xfrm>
          <a:prstGeom prst="ellipse">
            <a:avLst/>
          </a:prstGeom>
          <a:noFill/>
          <a:ln>
            <a:solidFill>
              <a:srgbClr val="66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32040" y="1196752"/>
            <a:ext cx="4027115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Tlak &gt; 0,25 N a kmitání sondy zvyšují měřenou hloubku chobotu o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0,7-1,5 mm</a:t>
            </a: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0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05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+ 0,5-0,8 mm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- 0,4-0,7 mm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„</a:t>
            </a:r>
            <a:r>
              <a:rPr lang="cs-CZ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gingival</a:t>
            </a: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attachment</a:t>
            </a: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gain</a:t>
            </a:r>
            <a:r>
              <a:rPr lang="cs-CZ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</a:t>
            </a:r>
            <a:r>
              <a:rPr lang="cs-CZ" sz="2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zkreslení skutečné hloubky chobotu</a:t>
            </a:r>
            <a:endParaRPr lang="cs-CZ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2963521" y="1988920"/>
            <a:ext cx="720000" cy="720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>
            <a:spLocks noChangeAspect="1"/>
          </p:cNvSpPr>
          <p:nvPr/>
        </p:nvSpPr>
        <p:spPr>
          <a:xfrm>
            <a:off x="3858871" y="1988920"/>
            <a:ext cx="720000" cy="720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</a:t>
            </a:r>
            <a:r>
              <a:rPr lang="cs-CZ" dirty="0" err="1" smtClean="0"/>
              <a:t>parodontitidy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7224"/>
            <a:ext cx="7772400" cy="332000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333399"/>
              </a:buClr>
              <a:buFont typeface="Wingdings" pitchFamily="2" charset="2"/>
              <a:buChar char="q"/>
            </a:pPr>
            <a:r>
              <a:rPr lang="cs-CZ" dirty="0" smtClean="0"/>
              <a:t>Definice v rámci klasifikačních schémat onemocnění </a:t>
            </a:r>
            <a:r>
              <a:rPr lang="cs-CZ" dirty="0" err="1" smtClean="0"/>
              <a:t>parodontu</a:t>
            </a:r>
            <a:endParaRPr lang="cs-CZ" dirty="0" smtClean="0"/>
          </a:p>
          <a:p>
            <a:pPr>
              <a:spcBef>
                <a:spcPts val="1200"/>
              </a:spcBef>
              <a:buClr>
                <a:srgbClr val="333399"/>
              </a:buClr>
              <a:buFont typeface="Wingdings" pitchFamily="2" charset="2"/>
              <a:buChar char="q"/>
            </a:pPr>
            <a:r>
              <a:rPr lang="cs-CZ" dirty="0" smtClean="0"/>
              <a:t>Případové definice orientované na individuální léčebný plán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cs-CZ" dirty="0" smtClean="0"/>
              <a:t>Definice pro výběr jedinců pro klinické analytické a intervenční studie a klinické zkoušky léčiv a léčebných technologií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cs-CZ" dirty="0" smtClean="0"/>
              <a:t>Definice pro epidemiologické účely a monitorování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0540"/>
            <a:ext cx="7772400" cy="1143000"/>
          </a:xfrm>
        </p:spPr>
        <p:txBody>
          <a:bodyPr/>
          <a:lstStyle/>
          <a:p>
            <a:r>
              <a:rPr lang="cs-CZ" dirty="0" smtClean="0"/>
              <a:t>Některé definice </a:t>
            </a:r>
            <a:r>
              <a:rPr lang="cs-CZ" dirty="0" err="1" smtClean="0"/>
              <a:t>parodontitidy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755573" y="1628801"/>
          <a:ext cx="7848678" cy="22190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4099"/>
                <a:gridCol w="2376264"/>
                <a:gridCol w="648072"/>
                <a:gridCol w="2448272"/>
                <a:gridCol w="1511971"/>
              </a:tblGrid>
              <a:tr h="29499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definice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1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PD 4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Hujoel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et al. 2006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AL 5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1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PD 4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Beck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et al. 1990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AL 6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1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PD 5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Machtei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1992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AL 3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4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PD 4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López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et al. 2002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4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AL 4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nebo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2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s PD 4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Page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Eke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2007</a:t>
                      </a:r>
                      <a:endParaRPr lang="en-GB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0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approx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. s AL 6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1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approx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.  s PD 6 mm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Page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cs-CZ" sz="1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Eke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2007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83568" y="6362164"/>
            <a:ext cx="813690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latin typeface="+mn-lt"/>
              </a:rPr>
              <a:t>Costa FO, </a:t>
            </a:r>
            <a:r>
              <a:rPr lang="en-GB" sz="1400" b="1" i="1" dirty="0" err="1" smtClean="0">
                <a:latin typeface="+mn-lt"/>
              </a:rPr>
              <a:t>Guimarães</a:t>
            </a:r>
            <a:r>
              <a:rPr lang="en-GB" sz="1400" b="1" i="1" dirty="0" smtClean="0">
                <a:latin typeface="+mn-lt"/>
              </a:rPr>
              <a:t> AN, </a:t>
            </a:r>
            <a:r>
              <a:rPr lang="en-GB" sz="1400" b="1" i="1" dirty="0" err="1" smtClean="0">
                <a:latin typeface="+mn-lt"/>
              </a:rPr>
              <a:t>Cota</a:t>
            </a:r>
            <a:r>
              <a:rPr lang="en-GB" sz="1400" b="1" i="1" dirty="0" smtClean="0">
                <a:latin typeface="+mn-lt"/>
              </a:rPr>
              <a:t> LO, </a:t>
            </a:r>
            <a:r>
              <a:rPr lang="en-GB" sz="1400" b="1" i="1" dirty="0" err="1" smtClean="0">
                <a:latin typeface="+mn-lt"/>
              </a:rPr>
              <a:t>Pataro</a:t>
            </a:r>
            <a:r>
              <a:rPr lang="en-GB" sz="1400" b="1" i="1" dirty="0" smtClean="0">
                <a:latin typeface="+mn-lt"/>
              </a:rPr>
              <a:t> AL, Segundo TK, </a:t>
            </a:r>
            <a:r>
              <a:rPr lang="en-GB" sz="1400" b="1" i="1" dirty="0" err="1" smtClean="0">
                <a:latin typeface="+mn-lt"/>
              </a:rPr>
              <a:t>Cortelli</a:t>
            </a:r>
            <a:r>
              <a:rPr lang="en-GB" sz="1400" b="1" i="1" dirty="0" smtClean="0">
                <a:latin typeface="+mn-lt"/>
              </a:rPr>
              <a:t> SC, Costa JE.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en-GB" sz="1400" b="1" i="1" dirty="0" smtClean="0">
                <a:latin typeface="+mn-lt"/>
              </a:rPr>
              <a:t>Impact of different </a:t>
            </a:r>
            <a:r>
              <a:rPr lang="en-GB" sz="1400" b="1" i="1" dirty="0" err="1" smtClean="0">
                <a:latin typeface="+mn-lt"/>
              </a:rPr>
              <a:t>periodontitis</a:t>
            </a:r>
            <a:r>
              <a:rPr lang="en-GB" sz="1400" b="1" i="1" dirty="0" smtClean="0">
                <a:latin typeface="+mn-lt"/>
              </a:rPr>
              <a:t> case definitions on periodontal research. J Oral Sci. </a:t>
            </a:r>
            <a:r>
              <a:rPr lang="cs-CZ" sz="1400" b="1" i="1" dirty="0" smtClean="0">
                <a:latin typeface="+mn-lt"/>
              </a:rPr>
              <a:t>51, </a:t>
            </a:r>
            <a:r>
              <a:rPr lang="en-GB" sz="1400" b="1" i="1" dirty="0" smtClean="0">
                <a:latin typeface="+mn-lt"/>
              </a:rPr>
              <a:t>2009 :199-206.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98072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340 jedinců 30-45 let, 1 hodnotitel, metricky kalibrovaná sonda, vyšetřeny 4 lokality na všech zubech, měřeny PD a AL, prevalence </a:t>
            </a:r>
            <a:r>
              <a:rPr lang="cs-CZ" sz="1600" b="1" dirty="0" err="1" smtClean="0">
                <a:latin typeface="+mn-lt"/>
              </a:rPr>
              <a:t>parodontitidy</a:t>
            </a:r>
            <a:r>
              <a:rPr lang="cs-CZ" sz="1600" b="1" dirty="0" smtClean="0">
                <a:latin typeface="+mn-lt"/>
              </a:rPr>
              <a:t> kalkulována podle šesti definic.</a:t>
            </a:r>
            <a:endParaRPr lang="en-GB" sz="1600" b="1" dirty="0" smtClean="0">
              <a:latin typeface="+mn-lt"/>
            </a:endParaRPr>
          </a:p>
        </p:txBody>
      </p:sp>
      <p:graphicFrame>
        <p:nvGraphicFramePr>
          <p:cNvPr id="8" name="Zástupný symbol pro obsah 8"/>
          <p:cNvGraphicFramePr>
            <a:graphicFrameLocks noGrp="1"/>
          </p:cNvGraphicFramePr>
          <p:nvPr>
            <p:ph sz="half" idx="1"/>
          </p:nvPr>
        </p:nvGraphicFramePr>
        <p:xfrm>
          <a:off x="752474" y="4005064"/>
          <a:ext cx="7851776" cy="229152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776"/>
                <a:gridCol w="2736726"/>
                <a:gridCol w="2740149"/>
                <a:gridCol w="1508125"/>
              </a:tblGrid>
              <a:tr h="46272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definice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Senzitivita (95% CI)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Specificita (95% CI)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Prevalence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(91,2-100)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20,3% (3,8-23,4)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65,3%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(91,2-100)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33,7% (17,2-38,9)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23,8%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(91,2-100)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7,5% (4,3-11,2)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16,5%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(91,2-100)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88,3% (75,3-91,2)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38,6%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41,2%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191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 (91,2-100)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18,3% (15,2-21,6)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13,8%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dirty="0" smtClean="0"/>
              <a:t>Vliv definice </a:t>
            </a:r>
            <a:r>
              <a:rPr lang="cs-CZ" dirty="0" err="1" smtClean="0"/>
              <a:t>parodontitidy</a:t>
            </a:r>
            <a:r>
              <a:rPr lang="cs-CZ" dirty="0" smtClean="0"/>
              <a:t> na výsledek </a:t>
            </a:r>
            <a:r>
              <a:rPr lang="cs-CZ" dirty="0" err="1" smtClean="0"/>
              <a:t>prevalenční</a:t>
            </a:r>
            <a:r>
              <a:rPr lang="cs-CZ" dirty="0" smtClean="0"/>
              <a:t> studie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04056" y="3062064"/>
          <a:ext cx="7772400" cy="2743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3952"/>
                <a:gridCol w="2664296"/>
                <a:gridCol w="1584176"/>
                <a:gridCol w="936104"/>
                <a:gridCol w="9338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definice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kritéria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Prevalen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(%)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PD4-2Z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4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 místo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2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37,7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AL3-2Z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3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místo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approx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.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2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31,7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PD5-AL4-2Z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AL  4 mm nebo PD  5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místo </a:t>
                      </a:r>
                      <a:r>
                        <a:rPr lang="cs-CZ" sz="14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approx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.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2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15,9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PD4-AL3-2Z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PD  4 mm a AL  3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 místo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2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23,9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PD4-AL3-4Z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PD  4 mm a AL  3 mm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 místo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4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12,1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PD4-AL3-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BoP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-2Z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PD  4 mm a AL  3 mm a 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BoP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1 místo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 2 zuby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14,9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55576" y="6002704"/>
            <a:ext cx="7992888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err="1" smtClean="0">
                <a:latin typeface="+mn-lt"/>
              </a:rPr>
              <a:t>Kassab</a:t>
            </a:r>
            <a:r>
              <a:rPr lang="en-GB" sz="1400" b="1" i="1" dirty="0" smtClean="0">
                <a:latin typeface="+mn-lt"/>
              </a:rPr>
              <a:t> P, </a:t>
            </a:r>
            <a:r>
              <a:rPr lang="en-GB" sz="1400" b="1" i="1" dirty="0" err="1" smtClean="0">
                <a:latin typeface="+mn-lt"/>
              </a:rPr>
              <a:t>Colombier</a:t>
            </a:r>
            <a:r>
              <a:rPr lang="en-GB" sz="1400" b="1" i="1" dirty="0" smtClean="0">
                <a:latin typeface="+mn-lt"/>
              </a:rPr>
              <a:t> M-L, Kaminski M, </a:t>
            </a:r>
            <a:r>
              <a:rPr lang="en-GB" sz="1400" b="1" i="1" dirty="0" err="1" smtClean="0">
                <a:latin typeface="+mn-lt"/>
              </a:rPr>
              <a:t>Lelong</a:t>
            </a:r>
            <a:r>
              <a:rPr lang="en-GB" sz="1400" b="1" i="1" dirty="0" smtClean="0">
                <a:latin typeface="+mn-lt"/>
              </a:rPr>
              <a:t> N, </a:t>
            </a:r>
            <a:r>
              <a:rPr lang="en-GB" sz="1400" b="1" i="1" dirty="0" err="1" smtClean="0">
                <a:latin typeface="+mn-lt"/>
              </a:rPr>
              <a:t>Sixou</a:t>
            </a:r>
            <a:r>
              <a:rPr lang="en-GB" sz="1400" b="1" i="1" dirty="0" smtClean="0">
                <a:latin typeface="+mn-lt"/>
              </a:rPr>
              <a:t> M, </a:t>
            </a:r>
            <a:r>
              <a:rPr lang="en-GB" sz="1400" b="1" i="1" dirty="0" err="1" smtClean="0">
                <a:latin typeface="+mn-lt"/>
              </a:rPr>
              <a:t>Nabet</a:t>
            </a:r>
            <a:r>
              <a:rPr lang="en-GB" sz="1400" b="1" i="1" dirty="0" smtClean="0">
                <a:latin typeface="+mn-lt"/>
              </a:rPr>
              <a:t> C, for the EPIPAP</a:t>
            </a:r>
          </a:p>
          <a:p>
            <a:pPr algn="r"/>
            <a:r>
              <a:rPr lang="en-GB" sz="1400" b="1" i="1" dirty="0" smtClean="0">
                <a:latin typeface="+mn-lt"/>
              </a:rPr>
              <a:t>group. Impact of </a:t>
            </a:r>
            <a:r>
              <a:rPr lang="en-GB" sz="1400" b="1" i="1" dirty="0" err="1" smtClean="0">
                <a:latin typeface="+mn-lt"/>
              </a:rPr>
              <a:t>periodontitis</a:t>
            </a:r>
            <a:r>
              <a:rPr lang="en-GB" sz="1400" b="1" i="1" dirty="0" smtClean="0">
                <a:latin typeface="+mn-lt"/>
              </a:rPr>
              <a:t> definition in epidemiological research. Results from the</a:t>
            </a:r>
          </a:p>
          <a:p>
            <a:pPr algn="r"/>
            <a:r>
              <a:rPr lang="en-GB" sz="1400" b="1" i="1" dirty="0" smtClean="0">
                <a:latin typeface="+mn-lt"/>
              </a:rPr>
              <a:t>EPIPAP study in postpartum women.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en-GB" sz="1400" b="1" i="1" dirty="0" err="1" smtClean="0">
                <a:latin typeface="+mn-lt"/>
              </a:rPr>
              <a:t>Eur</a:t>
            </a:r>
            <a:r>
              <a:rPr lang="en-GB" sz="1400" b="1" i="1" dirty="0" smtClean="0">
                <a:latin typeface="+mn-lt"/>
              </a:rPr>
              <a:t> J Oral </a:t>
            </a:r>
            <a:r>
              <a:rPr lang="en-GB" sz="1400" b="1" i="1" dirty="0" err="1" smtClean="0">
                <a:latin typeface="+mn-lt"/>
              </a:rPr>
              <a:t>Sci</a:t>
            </a:r>
            <a:r>
              <a:rPr lang="en-GB" sz="1400" b="1" i="1" dirty="0" smtClean="0">
                <a:latin typeface="+mn-lt"/>
              </a:rPr>
              <a:t> 2011; 119: 156–162.</a:t>
            </a:r>
            <a:endParaRPr lang="en-GB" sz="1400" b="1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4" y="1700808"/>
            <a:ext cx="77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932 žen post </a:t>
            </a:r>
            <a:r>
              <a:rPr lang="cs-CZ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partum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10 kalibrovaných hodnotitelů, metricky kalibrovaná sonda, 14 zubů, 6 lokalit, měření PD a AL </a:t>
            </a:r>
          </a:p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mm (nejvyšší hodnota)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4058419" y="2132856"/>
          <a:ext cx="4608310" cy="5760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  <a:gridCol w="329165"/>
              </a:tblGrid>
              <a:tr h="288032"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n-GB" sz="105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cs-CZ" dirty="0" smtClean="0"/>
              <a:t>Numerická kvantifikace stavu </a:t>
            </a:r>
            <a:r>
              <a:rPr lang="cs-CZ" dirty="0" err="1" smtClean="0"/>
              <a:t>parodontu</a:t>
            </a:r>
            <a:r>
              <a:rPr lang="cs-CZ" dirty="0" smtClean="0"/>
              <a:t> </a:t>
            </a:r>
            <a:r>
              <a:rPr lang="cs-CZ" dirty="0"/>
              <a:t>- indexy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1700808"/>
          <a:ext cx="7992888" cy="4661765"/>
        </p:xfrm>
        <a:graphic>
          <a:graphicData uri="http://schemas.openxmlformats.org/drawingml/2006/table">
            <a:tbl>
              <a:tblPr/>
              <a:tblGrid>
                <a:gridCol w="2232248"/>
                <a:gridCol w="1440160"/>
                <a:gridCol w="1440160"/>
                <a:gridCol w="2880320"/>
              </a:tblGrid>
              <a:tr h="416865">
                <a:tc row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Indexy gingivitidy</a:t>
                      </a:r>
                      <a:endParaRPr lang="cs-CZ" sz="1400" b="1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PMA (Schour, Massler 1947)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GBI (Ainamo, Bay 1975)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GI (Løe, Silness 1963)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EIBI (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Caton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Polson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1985)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PBI (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Saxer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Mühlemann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1971)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MGI (</a:t>
                      </a:r>
                      <a:r>
                        <a:rPr lang="cs-C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Lobene</a:t>
                      </a: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et</a:t>
                      </a: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. 1986)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SBI  (Mühlemann, Son 1972)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BOMP (van der </a:t>
                      </a:r>
                      <a:r>
                        <a:rPr lang="cs-CZ" sz="1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Veijden</a:t>
                      </a:r>
                      <a:r>
                        <a:rPr lang="cs-CZ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1994)</a:t>
                      </a:r>
                      <a:endParaRPr lang="cs-CZ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865">
                <a:tc row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Indexy </a:t>
                      </a:r>
                      <a:r>
                        <a:rPr lang="cs-CZ" sz="1800" b="1" dirty="0" err="1" smtClean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parodontitidy</a:t>
                      </a:r>
                      <a:endParaRPr lang="cs-CZ" sz="1400" b="1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PI (Russell 1957)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ESI (Carlos et al. 1986)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PDI (Ramfjord 1959)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605">
                <a:tc row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Smíšené </a:t>
                      </a:r>
                      <a:r>
                        <a:rPr lang="cs-CZ" sz="1800" b="1" dirty="0" err="1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parodontální</a:t>
                      </a:r>
                      <a:r>
                        <a:rPr lang="cs-CZ" sz="1800" b="1" dirty="0"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indexy</a:t>
                      </a:r>
                      <a:endParaRPr lang="cs-CZ" sz="1400" b="1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CPI TN (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Ainamo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et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1982)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od 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1986 </a:t>
                      </a:r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CPI</a:t>
                      </a:r>
                      <a:endParaRPr lang="cs-CZ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PSR (AAP 1992)</a:t>
                      </a:r>
                      <a:endParaRPr lang="cs-CZ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PIT (Eaton,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Woodman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1989)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BPE (Brit.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Soc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cs-CZ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Perio</a:t>
                      </a:r>
                      <a:r>
                        <a:rPr lang="cs-CZ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. 1994)</a:t>
                      </a: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65">
                <a:tc v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Modifikace CPI (WHO 2013)</a:t>
                      </a: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">
                <a:tc gridSpan="4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rgbClr val="33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865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Kritéria zánětu gingivy</a:t>
                      </a:r>
                      <a:endParaRPr lang="cs-CZ" sz="1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Kritéria hloubky </a:t>
                      </a:r>
                      <a:r>
                        <a:rPr lang="cs-CZ" sz="18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parodontálního</a:t>
                      </a:r>
                      <a:r>
                        <a:rPr lang="cs-CZ" sz="18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 chobotu</a:t>
                      </a:r>
                      <a:endParaRPr lang="cs-CZ" sz="1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495" marR="60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sz="2800" dirty="0"/>
              <a:t>PMA index </a:t>
            </a:r>
            <a:br>
              <a:rPr lang="cs-CZ" sz="2800" dirty="0"/>
            </a:br>
            <a:r>
              <a:rPr lang="cs-CZ" sz="2400" dirty="0"/>
              <a:t>(</a:t>
            </a:r>
            <a:r>
              <a:rPr lang="cs-CZ" sz="2400" dirty="0" err="1"/>
              <a:t>Schour</a:t>
            </a:r>
            <a:r>
              <a:rPr lang="cs-CZ" sz="2400" dirty="0"/>
              <a:t>, </a:t>
            </a:r>
            <a:r>
              <a:rPr lang="cs-CZ" sz="2400" dirty="0" err="1"/>
              <a:t>Massler</a:t>
            </a:r>
            <a:r>
              <a:rPr lang="cs-CZ" sz="2400" dirty="0"/>
              <a:t> 1947)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820668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Vyšetření		</a:t>
            </a:r>
            <a:r>
              <a:rPr lang="cs-CZ" sz="2000" dirty="0"/>
              <a:t>vizuálně + </a:t>
            </a:r>
            <a:r>
              <a:rPr lang="cs-CZ" sz="2000" dirty="0" err="1"/>
              <a:t>parodontální</a:t>
            </a:r>
            <a:r>
              <a:rPr lang="cs-CZ" sz="2000" dirty="0"/>
              <a:t> sonda 				</a:t>
            </a:r>
            <a:r>
              <a:rPr lang="cs-CZ" sz="2000" dirty="0" smtClean="0"/>
              <a:t>	všechny </a:t>
            </a:r>
            <a:r>
              <a:rPr lang="cs-CZ" sz="2000" dirty="0"/>
              <a:t>přítomné zuby 					</a:t>
            </a:r>
            <a:r>
              <a:rPr lang="cs-CZ" sz="2000" dirty="0" smtClean="0"/>
              <a:t>	vestibulárně </a:t>
            </a:r>
            <a:r>
              <a:rPr lang="cs-CZ" sz="2000" dirty="0"/>
              <a:t>a orálně</a:t>
            </a:r>
          </a:p>
          <a:p>
            <a:pPr>
              <a:lnSpc>
                <a:spcPct val="90000"/>
              </a:lnSpc>
              <a:tabLst>
                <a:tab pos="4124325" algn="l"/>
              </a:tabLst>
            </a:pPr>
            <a:r>
              <a:rPr lang="cs-CZ" dirty="0"/>
              <a:t>Kvantifikace </a:t>
            </a:r>
            <a:r>
              <a:rPr lang="cs-CZ" dirty="0" smtClean="0"/>
              <a:t>zánětu </a:t>
            </a:r>
            <a:r>
              <a:rPr lang="cs-CZ" dirty="0"/>
              <a:t>gingivy	</a:t>
            </a:r>
            <a:r>
              <a:rPr lang="cs-CZ" sz="2000" dirty="0" smtClean="0"/>
              <a:t>0	absence </a:t>
            </a:r>
            <a:r>
              <a:rPr lang="cs-CZ" sz="2000" dirty="0"/>
              <a:t>klinických známek </a:t>
            </a:r>
            <a:r>
              <a:rPr lang="cs-CZ" sz="2000" dirty="0" smtClean="0"/>
              <a:t>		zánětu                   </a:t>
            </a:r>
            <a:r>
              <a:rPr lang="cs-CZ" sz="2000" dirty="0"/>
              <a:t>			</a:t>
            </a:r>
            <a:r>
              <a:rPr lang="cs-CZ" sz="2000" dirty="0" smtClean="0"/>
              <a:t>1 	mírný edém, erytém                     </a:t>
            </a:r>
            <a:r>
              <a:rPr lang="cs-CZ" sz="2000" dirty="0"/>
              <a:t>	</a:t>
            </a:r>
            <a:r>
              <a:rPr lang="cs-CZ" sz="2000" dirty="0" smtClean="0"/>
              <a:t>2 	větší edém, </a:t>
            </a:r>
            <a:r>
              <a:rPr lang="cs-CZ" sz="2000" dirty="0"/>
              <a:t>intenzivnější </a:t>
            </a:r>
            <a:r>
              <a:rPr lang="cs-CZ" sz="2000" dirty="0" smtClean="0"/>
              <a:t>		erytém</a:t>
            </a:r>
            <a:r>
              <a:rPr lang="cs-CZ" sz="2000" dirty="0"/>
              <a:t>			</a:t>
            </a:r>
            <a:endParaRPr lang="cs-CZ" sz="2000" dirty="0" smtClean="0"/>
          </a:p>
          <a:p>
            <a:pPr>
              <a:lnSpc>
                <a:spcPct val="90000"/>
              </a:lnSpc>
              <a:buNone/>
              <a:tabLst>
                <a:tab pos="4124325" algn="l"/>
              </a:tabLst>
            </a:pPr>
            <a:r>
              <a:rPr lang="cs-CZ" sz="2000" dirty="0" smtClean="0"/>
              <a:t>		3 	2 + BOP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Hodnocení	</a:t>
            </a:r>
            <a:r>
              <a:rPr lang="cs-CZ" sz="2000" dirty="0"/>
              <a:t>P (</a:t>
            </a:r>
            <a:r>
              <a:rPr lang="cs-CZ" sz="2000" dirty="0" smtClean="0"/>
              <a:t>papila) - M </a:t>
            </a:r>
            <a:r>
              <a:rPr lang="cs-CZ" sz="2000" dirty="0"/>
              <a:t>(marginální gingiva) </a:t>
            </a:r>
            <a:r>
              <a:rPr lang="cs-CZ" sz="2000" dirty="0" smtClean="0"/>
              <a:t>- A </a:t>
            </a:r>
            <a:r>
              <a:rPr lang="cs-CZ" sz="2000" dirty="0"/>
              <a:t>(alveolární sliznice)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Kalkulace		</a:t>
            </a:r>
            <a:r>
              <a:rPr lang="cs-CZ" sz="2000" dirty="0" smtClean="0">
                <a:solidFill>
                  <a:srgbClr val="333399"/>
                </a:solidFill>
              </a:rPr>
              <a:t>průměrné hodnoty </a:t>
            </a:r>
            <a:r>
              <a:rPr lang="cs-CZ" sz="2000" dirty="0">
                <a:solidFill>
                  <a:srgbClr val="333399"/>
                </a:solidFill>
              </a:rPr>
              <a:t>z P, M, A lokalit 				vestibulárně a orálně </a:t>
            </a:r>
            <a:r>
              <a:rPr lang="cs-CZ" sz="2000" dirty="0" smtClean="0">
                <a:solidFill>
                  <a:srgbClr val="333399"/>
                </a:solidFill>
              </a:rPr>
              <a:t>u </a:t>
            </a:r>
            <a:r>
              <a:rPr lang="cs-CZ" sz="2000" dirty="0">
                <a:solidFill>
                  <a:srgbClr val="333399"/>
                </a:solidFill>
              </a:rPr>
              <a:t>všech </a:t>
            </a:r>
            <a:r>
              <a:rPr lang="cs-CZ" sz="2000" dirty="0" smtClean="0">
                <a:solidFill>
                  <a:srgbClr val="333399"/>
                </a:solidFill>
              </a:rPr>
              <a:t>zubů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00B050"/>
                </a:solidFill>
              </a:rPr>
              <a:t>Výsledný výraz	</a:t>
            </a:r>
            <a:r>
              <a:rPr lang="cs-CZ" sz="2000" dirty="0" err="1" smtClean="0">
                <a:solidFill>
                  <a:srgbClr val="00B050"/>
                </a:solidFill>
              </a:rPr>
              <a:t>xP</a:t>
            </a:r>
            <a:r>
              <a:rPr lang="cs-CZ" sz="2000" dirty="0" smtClean="0">
                <a:solidFill>
                  <a:srgbClr val="00B050"/>
                </a:solidFill>
              </a:rPr>
              <a:t>/</a:t>
            </a:r>
            <a:r>
              <a:rPr lang="cs-CZ" sz="2000" dirty="0" err="1" smtClean="0">
                <a:solidFill>
                  <a:srgbClr val="00B050"/>
                </a:solidFill>
              </a:rPr>
              <a:t>yM</a:t>
            </a:r>
            <a:r>
              <a:rPr lang="cs-CZ" sz="2000" dirty="0" smtClean="0">
                <a:solidFill>
                  <a:srgbClr val="00B050"/>
                </a:solidFill>
              </a:rPr>
              <a:t>/</a:t>
            </a:r>
            <a:r>
              <a:rPr lang="cs-CZ" sz="2000" dirty="0" err="1" smtClean="0">
                <a:solidFill>
                  <a:srgbClr val="00B050"/>
                </a:solidFill>
              </a:rPr>
              <a:t>zA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8934" name="Text Box 1046"/>
          <p:cNvSpPr txBox="1">
            <a:spLocks noChangeArrowheads="1"/>
          </p:cNvSpPr>
          <p:nvPr/>
        </p:nvSpPr>
        <p:spPr bwMode="auto">
          <a:xfrm>
            <a:off x="683568" y="6237288"/>
            <a:ext cx="8136904" cy="584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i="1" dirty="0">
                <a:latin typeface="+mn-lt"/>
              </a:rPr>
              <a:t>SCHOUR I, MASSLER M. Gingival disease in </a:t>
            </a:r>
            <a:r>
              <a:rPr lang="en-GB" sz="1600" b="1" i="1" dirty="0" err="1">
                <a:latin typeface="+mn-lt"/>
              </a:rPr>
              <a:t>postwar</a:t>
            </a:r>
            <a:r>
              <a:rPr lang="en-GB" sz="1600" b="1" i="1" dirty="0">
                <a:latin typeface="+mn-lt"/>
              </a:rPr>
              <a:t> Italy. I. Prevalence of gingivitis in various</a:t>
            </a:r>
            <a:r>
              <a:rPr lang="cs-CZ" sz="1600" b="1" i="1" dirty="0">
                <a:latin typeface="+mn-lt"/>
              </a:rPr>
              <a:t> </a:t>
            </a:r>
            <a:r>
              <a:rPr lang="en-GB" sz="1600" b="1" i="1" dirty="0">
                <a:latin typeface="+mn-lt"/>
              </a:rPr>
              <a:t>age groups. J Am Dent Assoc</a:t>
            </a:r>
            <a:r>
              <a:rPr lang="cs-CZ" sz="1600" b="1" i="1" dirty="0">
                <a:latin typeface="+mn-lt"/>
              </a:rPr>
              <a:t>.,</a:t>
            </a:r>
            <a:r>
              <a:rPr lang="en-GB" sz="1600" b="1" i="1" dirty="0">
                <a:latin typeface="+mn-lt"/>
              </a:rPr>
              <a:t> 1947</a:t>
            </a:r>
            <a:r>
              <a:rPr lang="cs-CZ" sz="1600" b="1" i="1" dirty="0">
                <a:latin typeface="+mn-lt"/>
              </a:rPr>
              <a:t>,</a:t>
            </a:r>
            <a:r>
              <a:rPr lang="en-GB" sz="1600" b="1" i="1" dirty="0">
                <a:latin typeface="+mn-lt"/>
              </a:rPr>
              <a:t> 35: 475-482</a:t>
            </a:r>
          </a:p>
        </p:txBody>
      </p:sp>
      <p:sp>
        <p:nvSpPr>
          <p:cNvPr id="5" name="Elipsa 4"/>
          <p:cNvSpPr>
            <a:spLocks noChangeAspect="1"/>
          </p:cNvSpPr>
          <p:nvPr/>
        </p:nvSpPr>
        <p:spPr>
          <a:xfrm>
            <a:off x="4960615" y="2276872"/>
            <a:ext cx="1656000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5076056" y="3284984"/>
            <a:ext cx="1490400" cy="14905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1784"/>
            <a:ext cx="7772400" cy="1143000"/>
          </a:xfrm>
        </p:spPr>
        <p:txBody>
          <a:bodyPr/>
          <a:lstStyle/>
          <a:p>
            <a:r>
              <a:rPr lang="cs-CZ" sz="2800" dirty="0" err="1"/>
              <a:t>Gingival</a:t>
            </a:r>
            <a:r>
              <a:rPr lang="cs-CZ" sz="2800" dirty="0"/>
              <a:t> index  GI</a:t>
            </a:r>
            <a:br>
              <a:rPr lang="cs-CZ" sz="2800" dirty="0"/>
            </a:br>
            <a:r>
              <a:rPr lang="cs-CZ" sz="2400" dirty="0"/>
              <a:t>(</a:t>
            </a:r>
            <a:r>
              <a:rPr lang="cs-CZ" sz="2400" dirty="0" err="1"/>
              <a:t>L</a:t>
            </a:r>
            <a:r>
              <a:rPr lang="cs-CZ" sz="2400" dirty="0" err="1">
                <a:cs typeface="Tahoma" pitchFamily="34" charset="0"/>
              </a:rPr>
              <a:t>ø</a:t>
            </a:r>
            <a:r>
              <a:rPr lang="cs-CZ" sz="2400" dirty="0" err="1"/>
              <a:t>e</a:t>
            </a:r>
            <a:r>
              <a:rPr lang="cs-CZ" sz="2400" dirty="0"/>
              <a:t>, </a:t>
            </a:r>
            <a:r>
              <a:rPr lang="cs-CZ" sz="2400" dirty="0" err="1"/>
              <a:t>Silness</a:t>
            </a:r>
            <a:r>
              <a:rPr lang="cs-CZ" sz="2400" dirty="0"/>
              <a:t> 1963)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7338"/>
            <a:ext cx="8299648" cy="4535487"/>
          </a:xfrm>
        </p:spPr>
        <p:txBody>
          <a:bodyPr/>
          <a:lstStyle/>
          <a:p>
            <a:r>
              <a:rPr lang="cs-CZ" dirty="0"/>
              <a:t>Vyšetření	</a:t>
            </a:r>
            <a:r>
              <a:rPr lang="cs-CZ" sz="2000" dirty="0" smtClean="0"/>
              <a:t>vizuálně </a:t>
            </a:r>
            <a:r>
              <a:rPr lang="cs-CZ" sz="2000" dirty="0"/>
              <a:t>+ </a:t>
            </a:r>
            <a:r>
              <a:rPr lang="cs-CZ" sz="2000" dirty="0" err="1"/>
              <a:t>parodontální</a:t>
            </a:r>
            <a:r>
              <a:rPr lang="cs-CZ" sz="2000" dirty="0"/>
              <a:t> sonda 				</a:t>
            </a:r>
            <a:r>
              <a:rPr lang="cs-CZ" sz="2000" dirty="0" smtClean="0"/>
              <a:t>	všechny </a:t>
            </a:r>
            <a:r>
              <a:rPr lang="cs-CZ" sz="2000" dirty="0"/>
              <a:t>přítomné zuby 					</a:t>
            </a:r>
            <a:r>
              <a:rPr lang="cs-CZ" sz="2000" dirty="0" smtClean="0"/>
              <a:t>	vestibulárně</a:t>
            </a:r>
            <a:r>
              <a:rPr lang="cs-CZ" sz="2000" dirty="0"/>
              <a:t>, </a:t>
            </a:r>
            <a:r>
              <a:rPr lang="cs-CZ" sz="2000" dirty="0" smtClean="0"/>
              <a:t>orálně, </a:t>
            </a:r>
            <a:r>
              <a:rPr lang="cs-CZ" sz="2000" dirty="0" err="1" smtClean="0"/>
              <a:t>mesiálně</a:t>
            </a:r>
            <a:r>
              <a:rPr lang="cs-CZ" sz="2000" dirty="0" smtClean="0"/>
              <a:t> a </a:t>
            </a:r>
            <a:r>
              <a:rPr lang="cs-CZ" sz="2000" dirty="0"/>
              <a:t>distálně</a:t>
            </a:r>
          </a:p>
          <a:p>
            <a:pPr>
              <a:tabLst>
                <a:tab pos="4122738" algn="l"/>
                <a:tab pos="4486275" algn="l"/>
              </a:tabLst>
            </a:pPr>
            <a:r>
              <a:rPr lang="cs-CZ" dirty="0"/>
              <a:t>Kvantifikace </a:t>
            </a:r>
            <a:r>
              <a:rPr lang="cs-CZ" dirty="0" smtClean="0"/>
              <a:t>zánětu </a:t>
            </a:r>
            <a:r>
              <a:rPr lang="cs-CZ" dirty="0"/>
              <a:t>gingivy	</a:t>
            </a:r>
            <a:r>
              <a:rPr lang="cs-CZ" sz="2000" dirty="0"/>
              <a:t>0 </a:t>
            </a:r>
            <a:r>
              <a:rPr lang="cs-CZ" sz="2000" dirty="0" smtClean="0"/>
              <a:t>	absence </a:t>
            </a:r>
            <a:r>
              <a:rPr lang="cs-CZ" sz="2000" dirty="0"/>
              <a:t>známek zánětu                   	</a:t>
            </a:r>
            <a:r>
              <a:rPr lang="cs-CZ" sz="2000" dirty="0" smtClean="0"/>
              <a:t>1 	mírný edém, erytém, </a:t>
            </a:r>
            <a:r>
              <a:rPr lang="cs-CZ" sz="2000" dirty="0"/>
              <a:t>ne BOP                     	</a:t>
            </a:r>
            <a:r>
              <a:rPr lang="cs-CZ" sz="2000" dirty="0" smtClean="0"/>
              <a:t>2 	větší edém, </a:t>
            </a:r>
            <a:r>
              <a:rPr lang="cs-CZ" sz="2000" dirty="0"/>
              <a:t>intenzivnější </a:t>
            </a:r>
            <a:r>
              <a:rPr lang="cs-CZ" sz="2000" dirty="0" smtClean="0"/>
              <a:t>			erytém, BOP </a:t>
            </a:r>
            <a:r>
              <a:rPr lang="cs-CZ" sz="2000" dirty="0"/>
              <a:t>při sondování </a:t>
            </a:r>
            <a:r>
              <a:rPr lang="cs-CZ" sz="2000" dirty="0" smtClean="0"/>
              <a:t>	3 	intenzivní edém, erytém, </a:t>
            </a:r>
            <a:r>
              <a:rPr lang="cs-CZ" sz="2000" dirty="0"/>
              <a:t>BOP </a:t>
            </a:r>
            <a:r>
              <a:rPr lang="cs-CZ" sz="2000" dirty="0" smtClean="0"/>
              <a:t>		na dotek</a:t>
            </a: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Kalkulace		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průměrná hodnota z 						vestibulární, orální a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mesiální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strany 			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	od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všech zubů</a:t>
            </a:r>
          </a:p>
        </p:txBody>
      </p:sp>
      <p:sp>
        <p:nvSpPr>
          <p:cNvPr id="47142" name="Text Box 1062"/>
          <p:cNvSpPr txBox="1">
            <a:spLocks noChangeArrowheads="1"/>
          </p:cNvSpPr>
          <p:nvPr/>
        </p:nvSpPr>
        <p:spPr bwMode="auto">
          <a:xfrm>
            <a:off x="971550" y="6308725"/>
            <a:ext cx="7776914" cy="581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 i="1" dirty="0">
                <a:latin typeface="+mn-lt"/>
              </a:rPr>
              <a:t>L</a:t>
            </a:r>
            <a:r>
              <a:rPr lang="en-US" sz="1600" b="1" i="1" dirty="0">
                <a:latin typeface="+mn-lt"/>
                <a:cs typeface="Tahoma" pitchFamily="34" charset="0"/>
              </a:rPr>
              <a:t>ø</a:t>
            </a:r>
            <a:r>
              <a:rPr lang="cs-CZ" sz="1600" b="1" i="1" dirty="0">
                <a:latin typeface="+mn-lt"/>
                <a:cs typeface="Tahoma" pitchFamily="34" charset="0"/>
              </a:rPr>
              <a:t>e H., </a:t>
            </a:r>
            <a:r>
              <a:rPr lang="cs-CZ" sz="1600" b="1" i="1" dirty="0" err="1">
                <a:latin typeface="+mn-lt"/>
                <a:cs typeface="Tahoma" pitchFamily="34" charset="0"/>
              </a:rPr>
              <a:t>Silness</a:t>
            </a:r>
            <a:r>
              <a:rPr lang="cs-CZ" sz="1600" b="1" i="1" dirty="0">
                <a:latin typeface="+mn-lt"/>
                <a:cs typeface="Tahoma" pitchFamily="34" charset="0"/>
              </a:rPr>
              <a:t> J.: </a:t>
            </a:r>
            <a:r>
              <a:rPr lang="cs-CZ" sz="1600" b="1" i="1" dirty="0" err="1">
                <a:latin typeface="+mn-lt"/>
                <a:cs typeface="Tahoma" pitchFamily="34" charset="0"/>
              </a:rPr>
              <a:t>Periodontal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cs-CZ" sz="1600" b="1" i="1" dirty="0" err="1">
                <a:latin typeface="+mn-lt"/>
                <a:cs typeface="Tahoma" pitchFamily="34" charset="0"/>
              </a:rPr>
              <a:t>disease</a:t>
            </a:r>
            <a:r>
              <a:rPr lang="cs-CZ" sz="1600" b="1" i="1" dirty="0">
                <a:latin typeface="+mn-lt"/>
                <a:cs typeface="Tahoma" pitchFamily="34" charset="0"/>
              </a:rPr>
              <a:t> in </a:t>
            </a:r>
            <a:r>
              <a:rPr lang="cs-CZ" sz="1600" b="1" i="1" dirty="0" err="1">
                <a:latin typeface="+mn-lt"/>
                <a:cs typeface="Tahoma" pitchFamily="34" charset="0"/>
              </a:rPr>
              <a:t>pregnancy</a:t>
            </a:r>
            <a:r>
              <a:rPr lang="cs-CZ" sz="1600" b="1" i="1" dirty="0">
                <a:latin typeface="+mn-lt"/>
                <a:cs typeface="Tahoma" pitchFamily="34" charset="0"/>
              </a:rPr>
              <a:t>; Prevalence and </a:t>
            </a:r>
            <a:r>
              <a:rPr lang="cs-CZ" sz="1600" b="1" i="1" dirty="0" err="1">
                <a:latin typeface="+mn-lt"/>
                <a:cs typeface="Tahoma" pitchFamily="34" charset="0"/>
              </a:rPr>
              <a:t>severity</a:t>
            </a:r>
            <a:r>
              <a:rPr lang="cs-CZ" sz="1600" b="1" i="1" dirty="0">
                <a:latin typeface="+mn-lt"/>
                <a:cs typeface="Tahoma" pitchFamily="34" charset="0"/>
              </a:rPr>
              <a:t>; </a:t>
            </a:r>
            <a:r>
              <a:rPr lang="cs-CZ" sz="1600" b="1" i="1" dirty="0" err="1">
                <a:latin typeface="+mn-lt"/>
                <a:cs typeface="Tahoma" pitchFamily="34" charset="0"/>
              </a:rPr>
              <a:t>Acta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cs-CZ" sz="1600" b="1" i="1" dirty="0" err="1">
                <a:latin typeface="+mn-lt"/>
                <a:cs typeface="Tahoma" pitchFamily="34" charset="0"/>
              </a:rPr>
              <a:t>odont</a:t>
            </a:r>
            <a:r>
              <a:rPr lang="cs-CZ" sz="1600" b="1" i="1" dirty="0">
                <a:latin typeface="+mn-lt"/>
                <a:cs typeface="Tahoma" pitchFamily="34" charset="0"/>
              </a:rPr>
              <a:t>. </a:t>
            </a:r>
            <a:r>
              <a:rPr lang="cs-CZ" sz="1600" b="1" i="1" dirty="0" err="1">
                <a:latin typeface="+mn-lt"/>
                <a:cs typeface="Tahoma" pitchFamily="34" charset="0"/>
              </a:rPr>
              <a:t>Scand</a:t>
            </a:r>
            <a:r>
              <a:rPr lang="cs-CZ" sz="1600" b="1" i="1" dirty="0">
                <a:latin typeface="+mn-lt"/>
                <a:cs typeface="Tahoma" pitchFamily="34" charset="0"/>
              </a:rPr>
              <a:t>., 1963, 21, 532-551</a:t>
            </a:r>
            <a:endParaRPr lang="en-US" sz="1600" b="1" i="1" dirty="0">
              <a:latin typeface="+mn-lt"/>
              <a:cs typeface="Tahoma" pitchFamily="34" charset="0"/>
            </a:endParaRPr>
          </a:p>
        </p:txBody>
      </p:sp>
      <p:sp>
        <p:nvSpPr>
          <p:cNvPr id="5" name="Elipsa 4"/>
          <p:cNvSpPr>
            <a:spLocks noChangeAspect="1"/>
          </p:cNvSpPr>
          <p:nvPr/>
        </p:nvSpPr>
        <p:spPr>
          <a:xfrm>
            <a:off x="4932040" y="2492896"/>
            <a:ext cx="1656000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5889912" y="3429000"/>
            <a:ext cx="1490400" cy="14905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err="1"/>
              <a:t>Sulcus</a:t>
            </a:r>
            <a:r>
              <a:rPr lang="cs-CZ" dirty="0"/>
              <a:t> </a:t>
            </a:r>
            <a:r>
              <a:rPr lang="cs-CZ" dirty="0" err="1"/>
              <a:t>bleeding</a:t>
            </a:r>
            <a:r>
              <a:rPr lang="cs-CZ" dirty="0"/>
              <a:t> index  SBI</a:t>
            </a:r>
            <a:r>
              <a:rPr lang="cs-CZ" sz="2400" dirty="0"/>
              <a:t>  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dirty="0" err="1"/>
              <a:t>M</a:t>
            </a:r>
            <a:r>
              <a:rPr lang="cs-CZ" sz="2400" dirty="0" err="1">
                <a:cs typeface="Tahoma" pitchFamily="34" charset="0"/>
              </a:rPr>
              <a:t>ü</a:t>
            </a:r>
            <a:r>
              <a:rPr lang="cs-CZ" sz="2400" dirty="0" err="1"/>
              <a:t>hlemann</a:t>
            </a:r>
            <a:r>
              <a:rPr lang="cs-CZ" sz="2400" dirty="0"/>
              <a:t>, Son 1971)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114800"/>
          </a:xfrm>
        </p:spPr>
        <p:txBody>
          <a:bodyPr/>
          <a:lstStyle/>
          <a:p>
            <a:r>
              <a:rPr lang="cs-CZ" dirty="0"/>
              <a:t>Vyšetření	</a:t>
            </a:r>
            <a:r>
              <a:rPr lang="cs-CZ" sz="2000" dirty="0" smtClean="0"/>
              <a:t>vizuálně </a:t>
            </a:r>
            <a:r>
              <a:rPr lang="cs-CZ" sz="2000" dirty="0"/>
              <a:t>+ </a:t>
            </a:r>
            <a:r>
              <a:rPr lang="cs-CZ" sz="2000" dirty="0" err="1"/>
              <a:t>parodontální</a:t>
            </a:r>
            <a:r>
              <a:rPr lang="cs-CZ" sz="2000" dirty="0"/>
              <a:t> sonda 				</a:t>
            </a:r>
            <a:r>
              <a:rPr lang="cs-CZ" sz="2000" dirty="0" smtClean="0"/>
              <a:t>	interdentální </a:t>
            </a:r>
            <a:r>
              <a:rPr lang="cs-CZ" sz="2000" dirty="0"/>
              <a:t>papily u všech 					přítomných zubů 30“ po sondáži                                    </a:t>
            </a:r>
          </a:p>
          <a:p>
            <a:pPr>
              <a:tabLst>
                <a:tab pos="2695575" algn="l"/>
                <a:tab pos="3143250" algn="l"/>
              </a:tabLst>
            </a:pPr>
            <a:r>
              <a:rPr lang="cs-CZ" dirty="0"/>
              <a:t>Kvantifikace 	</a:t>
            </a:r>
            <a:r>
              <a:rPr lang="cs-CZ" sz="2000" dirty="0" smtClean="0"/>
              <a:t>0 	zdravá gingiva bez </a:t>
            </a:r>
            <a:r>
              <a:rPr lang="cs-CZ" sz="2000" dirty="0"/>
              <a:t>BOP                   		</a:t>
            </a:r>
            <a:r>
              <a:rPr lang="cs-CZ" sz="2000" dirty="0" smtClean="0"/>
              <a:t>1 	zdravá </a:t>
            </a:r>
            <a:r>
              <a:rPr lang="cs-CZ" sz="2000" dirty="0"/>
              <a:t>gingiva, bodové BOP         		</a:t>
            </a:r>
            <a:r>
              <a:rPr lang="cs-CZ" sz="2000" dirty="0" smtClean="0"/>
              <a:t>2 	erytém, bodové </a:t>
            </a:r>
            <a:r>
              <a:rPr lang="cs-CZ" sz="2000" dirty="0"/>
              <a:t>BOP               		</a:t>
            </a:r>
            <a:endParaRPr lang="cs-CZ" sz="2000" dirty="0" smtClean="0"/>
          </a:p>
          <a:p>
            <a:pPr>
              <a:spcBef>
                <a:spcPts val="0"/>
              </a:spcBef>
              <a:buNone/>
              <a:tabLst>
                <a:tab pos="2695575" algn="l"/>
                <a:tab pos="3143250" algn="l"/>
              </a:tabLst>
            </a:pPr>
            <a:r>
              <a:rPr lang="cs-CZ" sz="2000" dirty="0" smtClean="0"/>
              <a:t>		3 	jako </a:t>
            </a:r>
            <a:r>
              <a:rPr lang="cs-CZ" sz="2000" dirty="0"/>
              <a:t>2 + edém gingivy          			</a:t>
            </a:r>
            <a:r>
              <a:rPr lang="cs-CZ" sz="2000" dirty="0" smtClean="0"/>
              <a:t>4 	jako </a:t>
            </a:r>
            <a:r>
              <a:rPr lang="cs-CZ" sz="2000" dirty="0"/>
              <a:t>3 + výrazný edém gingivy       		</a:t>
            </a:r>
            <a:r>
              <a:rPr lang="cs-CZ" sz="2000" dirty="0" smtClean="0"/>
              <a:t>5 	jako </a:t>
            </a:r>
            <a:r>
              <a:rPr lang="cs-CZ" sz="2000" dirty="0"/>
              <a:t>4 + </a:t>
            </a:r>
            <a:r>
              <a:rPr lang="cs-CZ" sz="2000" dirty="0" err="1"/>
              <a:t>sponánní</a:t>
            </a:r>
            <a:r>
              <a:rPr lang="cs-CZ" sz="2000" dirty="0"/>
              <a:t> </a:t>
            </a:r>
            <a:r>
              <a:rPr lang="cs-CZ" sz="2000" dirty="0" smtClean="0"/>
              <a:t>krvácení/ulcerace 			gingivy</a:t>
            </a:r>
            <a:endParaRPr lang="cs-CZ" dirty="0"/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Kalkulace		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součet skóre všech vyšetřených papil</a:t>
            </a:r>
            <a:r>
              <a:rPr lang="cs-CZ" sz="2000" dirty="0"/>
              <a:t> 			</a:t>
            </a:r>
          </a:p>
          <a:p>
            <a:endParaRPr lang="cs-CZ" sz="2000" dirty="0"/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971550" y="6232525"/>
            <a:ext cx="7848922" cy="581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 i="1" dirty="0">
                <a:latin typeface="+mn-lt"/>
                <a:cs typeface="Tahoma" pitchFamily="34" charset="0"/>
              </a:rPr>
              <a:t>M</a:t>
            </a:r>
            <a:r>
              <a:rPr lang="en-US" sz="1600" b="1" i="1" dirty="0">
                <a:latin typeface="+mn-lt"/>
                <a:cs typeface="Tahoma" pitchFamily="34" charset="0"/>
              </a:rPr>
              <a:t>ü</a:t>
            </a:r>
            <a:r>
              <a:rPr lang="cs-CZ" sz="1600" b="1" i="1" dirty="0" err="1">
                <a:latin typeface="+mn-lt"/>
                <a:cs typeface="Tahoma" pitchFamily="34" charset="0"/>
              </a:rPr>
              <a:t>hlemann</a:t>
            </a:r>
            <a:r>
              <a:rPr lang="cs-CZ" sz="1600" b="1" i="1" dirty="0">
                <a:latin typeface="+mn-lt"/>
                <a:cs typeface="Tahoma" pitchFamily="34" charset="0"/>
              </a:rPr>
              <a:t> H.R.,  Son S.: </a:t>
            </a:r>
            <a:r>
              <a:rPr lang="cs-CZ" sz="1600" b="1" i="1" dirty="0" err="1">
                <a:latin typeface="+mn-lt"/>
                <a:cs typeface="Tahoma" pitchFamily="34" charset="0"/>
              </a:rPr>
              <a:t>Gingival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cs-CZ" sz="1600" b="1" i="1" dirty="0" err="1">
                <a:latin typeface="+mn-lt"/>
                <a:cs typeface="Tahoma" pitchFamily="34" charset="0"/>
              </a:rPr>
              <a:t>sulcus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cs-CZ" sz="1600" b="1" i="1" dirty="0" err="1">
                <a:latin typeface="+mn-lt"/>
                <a:cs typeface="Tahoma" pitchFamily="34" charset="0"/>
              </a:rPr>
              <a:t>bleeding</a:t>
            </a:r>
            <a:r>
              <a:rPr lang="cs-CZ" sz="1600" b="1" i="1" dirty="0">
                <a:latin typeface="+mn-lt"/>
                <a:cs typeface="Tahoma" pitchFamily="34" charset="0"/>
              </a:rPr>
              <a:t> – A </a:t>
            </a:r>
            <a:r>
              <a:rPr lang="cs-CZ" sz="1600" b="1" i="1" dirty="0" err="1">
                <a:latin typeface="+mn-lt"/>
                <a:cs typeface="Tahoma" pitchFamily="34" charset="0"/>
              </a:rPr>
              <a:t>leading</a:t>
            </a:r>
            <a:r>
              <a:rPr lang="cs-CZ" sz="1600" b="1" i="1" dirty="0">
                <a:latin typeface="+mn-lt"/>
                <a:cs typeface="Tahoma" pitchFamily="34" charset="0"/>
              </a:rPr>
              <a:t> symptom in </a:t>
            </a:r>
            <a:r>
              <a:rPr lang="cs-CZ" sz="1600" b="1" i="1" dirty="0" err="1">
                <a:latin typeface="+mn-lt"/>
                <a:cs typeface="Tahoma" pitchFamily="34" charset="0"/>
              </a:rPr>
              <a:t>initial</a:t>
            </a:r>
            <a:r>
              <a:rPr lang="cs-CZ" sz="1600" b="1" i="1" dirty="0">
                <a:latin typeface="+mn-lt"/>
                <a:cs typeface="Tahoma" pitchFamily="34" charset="0"/>
              </a:rPr>
              <a:t> gingivitis; </a:t>
            </a:r>
            <a:r>
              <a:rPr lang="cs-CZ" sz="1600" b="1" i="1" dirty="0" err="1">
                <a:latin typeface="+mn-lt"/>
                <a:cs typeface="Tahoma" pitchFamily="34" charset="0"/>
              </a:rPr>
              <a:t>Helv</a:t>
            </a:r>
            <a:r>
              <a:rPr lang="cs-CZ" sz="1600" b="1" i="1" dirty="0">
                <a:latin typeface="+mn-lt"/>
                <a:cs typeface="Tahoma" pitchFamily="34" charset="0"/>
              </a:rPr>
              <a:t>. </a:t>
            </a:r>
            <a:r>
              <a:rPr lang="cs-CZ" sz="1600" b="1" i="1" dirty="0" err="1">
                <a:latin typeface="+mn-lt"/>
                <a:cs typeface="Tahoma" pitchFamily="34" charset="0"/>
              </a:rPr>
              <a:t>Odont</a:t>
            </a:r>
            <a:r>
              <a:rPr lang="cs-CZ" sz="1600" b="1" i="1" dirty="0">
                <a:latin typeface="+mn-lt"/>
                <a:cs typeface="Tahoma" pitchFamily="34" charset="0"/>
              </a:rPr>
              <a:t>. </a:t>
            </a:r>
            <a:r>
              <a:rPr lang="cs-CZ" sz="1600" b="1" i="1" dirty="0" err="1">
                <a:latin typeface="+mn-lt"/>
                <a:cs typeface="Tahoma" pitchFamily="34" charset="0"/>
              </a:rPr>
              <a:t>Acta</a:t>
            </a:r>
            <a:r>
              <a:rPr lang="cs-CZ" sz="1600" b="1" i="1" dirty="0">
                <a:latin typeface="+mn-lt"/>
                <a:cs typeface="Tahoma" pitchFamily="34" charset="0"/>
              </a:rPr>
              <a:t>, 1971, 15, 107-113</a:t>
            </a:r>
            <a:endParaRPr lang="en-US" sz="1600" b="1" i="1" dirty="0">
              <a:latin typeface="+mn-lt"/>
              <a:cs typeface="Tahoma" pitchFamily="34" charset="0"/>
            </a:endParaRPr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5292080" y="2852936"/>
            <a:ext cx="1490400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4743450" y="3434333"/>
            <a:ext cx="2492846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7514"/>
            <a:ext cx="7772400" cy="1143000"/>
          </a:xfrm>
        </p:spPr>
        <p:txBody>
          <a:bodyPr/>
          <a:lstStyle/>
          <a:p>
            <a:r>
              <a:rPr lang="cs-CZ" sz="2800" dirty="0" err="1"/>
              <a:t>Papilla</a:t>
            </a:r>
            <a:r>
              <a:rPr lang="cs-CZ" sz="2800" dirty="0"/>
              <a:t> </a:t>
            </a:r>
            <a:r>
              <a:rPr lang="cs-CZ" sz="2800" dirty="0" err="1"/>
              <a:t>Bleeding</a:t>
            </a:r>
            <a:r>
              <a:rPr lang="cs-CZ" sz="2800" dirty="0"/>
              <a:t> Index - PBI index </a:t>
            </a:r>
            <a:br>
              <a:rPr lang="cs-CZ" sz="2800" dirty="0"/>
            </a:br>
            <a:r>
              <a:rPr lang="cs-CZ" sz="2400" dirty="0"/>
              <a:t>(</a:t>
            </a:r>
            <a:r>
              <a:rPr lang="cs-CZ" sz="2400" dirty="0" err="1"/>
              <a:t>Saxer</a:t>
            </a:r>
            <a:r>
              <a:rPr lang="cs-CZ" sz="2400" dirty="0"/>
              <a:t>, </a:t>
            </a:r>
            <a:r>
              <a:rPr lang="cs-CZ" sz="2400" dirty="0" err="1"/>
              <a:t>M</a:t>
            </a:r>
            <a:r>
              <a:rPr lang="cs-CZ" sz="2400" dirty="0" err="1">
                <a:cs typeface="Tahoma" pitchFamily="34" charset="0"/>
              </a:rPr>
              <a:t>ü</a:t>
            </a:r>
            <a:r>
              <a:rPr lang="cs-CZ" sz="2400" dirty="0" err="1"/>
              <a:t>hlemann</a:t>
            </a:r>
            <a:r>
              <a:rPr lang="cs-CZ" sz="2400" dirty="0"/>
              <a:t> 1975)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8134672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/>
              <a:t>Vyšetření	</a:t>
            </a:r>
            <a:r>
              <a:rPr lang="cs-CZ" sz="2000" dirty="0" smtClean="0"/>
              <a:t>vizuálně </a:t>
            </a:r>
            <a:r>
              <a:rPr lang="cs-CZ" sz="2000" dirty="0"/>
              <a:t>+ </a:t>
            </a:r>
            <a:r>
              <a:rPr lang="cs-CZ" sz="2000" dirty="0" err="1"/>
              <a:t>parodontální</a:t>
            </a:r>
            <a:r>
              <a:rPr lang="cs-CZ" sz="2000" dirty="0"/>
              <a:t> sonda 				</a:t>
            </a:r>
            <a:r>
              <a:rPr lang="cs-CZ" sz="2000" dirty="0" smtClean="0"/>
              <a:t>	interdentální </a:t>
            </a:r>
            <a:r>
              <a:rPr lang="cs-CZ" sz="2000" dirty="0"/>
              <a:t>papily u všech 					přítomných zubů                                    				PH a LD kvadrant orálně, LH a PD 				kvadrant vestibulárně</a:t>
            </a:r>
          </a:p>
          <a:p>
            <a:pPr>
              <a:spcBef>
                <a:spcPts val="600"/>
              </a:spcBef>
              <a:tabLst>
                <a:tab pos="3228975" algn="l"/>
                <a:tab pos="3676650" algn="l"/>
              </a:tabLst>
            </a:pPr>
            <a:r>
              <a:rPr lang="cs-CZ" dirty="0"/>
              <a:t>Kvantifikace </a:t>
            </a:r>
            <a:r>
              <a:rPr lang="cs-CZ" dirty="0" smtClean="0"/>
              <a:t>BOP</a:t>
            </a:r>
            <a:r>
              <a:rPr lang="cs-CZ" dirty="0"/>
              <a:t>	</a:t>
            </a:r>
            <a:r>
              <a:rPr lang="cs-CZ" sz="2000" dirty="0" smtClean="0"/>
              <a:t>0 	ne </a:t>
            </a:r>
            <a:r>
              <a:rPr lang="cs-CZ" sz="2000" dirty="0"/>
              <a:t>BOP                   			</a:t>
            </a:r>
            <a:r>
              <a:rPr lang="cs-CZ" sz="2000" dirty="0" smtClean="0"/>
              <a:t>1 	20</a:t>
            </a:r>
            <a:r>
              <a:rPr lang="cs-CZ" sz="2000" dirty="0"/>
              <a:t>“ po sondování bodové BOP         	</a:t>
            </a:r>
            <a:r>
              <a:rPr lang="cs-CZ" sz="2000" dirty="0" smtClean="0"/>
              <a:t>2 	linka </a:t>
            </a:r>
            <a:r>
              <a:rPr lang="cs-CZ" sz="2000" dirty="0"/>
              <a:t>BOP u okraje gingivy               	</a:t>
            </a:r>
            <a:r>
              <a:rPr lang="cs-CZ" sz="2000" dirty="0" smtClean="0"/>
              <a:t>3 	papilární </a:t>
            </a:r>
            <a:r>
              <a:rPr lang="cs-CZ" sz="2000" dirty="0" err="1"/>
              <a:t>trigonum</a:t>
            </a:r>
            <a:r>
              <a:rPr lang="cs-CZ" sz="2000" dirty="0"/>
              <a:t> zalito krví          	</a:t>
            </a:r>
            <a:r>
              <a:rPr lang="cs-CZ" sz="2000" dirty="0" smtClean="0"/>
              <a:t>4 	profuzní </a:t>
            </a:r>
            <a:r>
              <a:rPr lang="cs-CZ" sz="2000" dirty="0"/>
              <a:t>krvácení stékající z </a:t>
            </a:r>
            <a:r>
              <a:rPr lang="cs-CZ" sz="2000" dirty="0" err="1" smtClean="0"/>
              <a:t>trigona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Kalkulace	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součet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skóre všech vyšetřených papil </a:t>
            </a:r>
            <a:r>
              <a:rPr lang="cs-CZ" sz="2000" dirty="0"/>
              <a:t>			</a:t>
            </a:r>
            <a:r>
              <a:rPr lang="cs-CZ" sz="2000" dirty="0" smtClean="0"/>
              <a:t>	(„</a:t>
            </a:r>
            <a:r>
              <a:rPr lang="cs-CZ" sz="2000" dirty="0"/>
              <a:t>počet krvácejících míst“)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  <p:sp>
        <p:nvSpPr>
          <p:cNvPr id="36882" name="Text Box 1042"/>
          <p:cNvSpPr txBox="1">
            <a:spLocks noChangeArrowheads="1"/>
          </p:cNvSpPr>
          <p:nvPr/>
        </p:nvSpPr>
        <p:spPr bwMode="auto">
          <a:xfrm>
            <a:off x="971550" y="6232525"/>
            <a:ext cx="7920930" cy="581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 i="1" dirty="0" err="1">
                <a:latin typeface="+mn-lt"/>
                <a:cs typeface="Tahoma" pitchFamily="34" charset="0"/>
              </a:rPr>
              <a:t>Saxer</a:t>
            </a:r>
            <a:r>
              <a:rPr lang="cs-CZ" sz="1600" b="1" i="1" dirty="0">
                <a:latin typeface="+mn-lt"/>
                <a:cs typeface="Tahoma" pitchFamily="34" charset="0"/>
              </a:rPr>
              <a:t> U.P., M</a:t>
            </a:r>
            <a:r>
              <a:rPr lang="en-US" sz="1600" b="1" i="1" dirty="0">
                <a:latin typeface="+mn-lt"/>
                <a:cs typeface="Tahoma" pitchFamily="34" charset="0"/>
              </a:rPr>
              <a:t>ü</a:t>
            </a:r>
            <a:r>
              <a:rPr lang="cs-CZ" sz="1600" b="1" i="1" dirty="0" err="1">
                <a:latin typeface="+mn-lt"/>
                <a:cs typeface="Tahoma" pitchFamily="34" charset="0"/>
              </a:rPr>
              <a:t>hlemann</a:t>
            </a:r>
            <a:r>
              <a:rPr lang="cs-CZ" sz="1600" b="1" i="1" dirty="0">
                <a:latin typeface="+mn-lt"/>
                <a:cs typeface="Tahoma" pitchFamily="34" charset="0"/>
              </a:rPr>
              <a:t> H.R.: </a:t>
            </a:r>
            <a:r>
              <a:rPr lang="de-DE" sz="1600" b="1" i="1" dirty="0">
                <a:latin typeface="+mn-lt"/>
                <a:cs typeface="Tahoma" pitchFamily="34" charset="0"/>
              </a:rPr>
              <a:t>Motivation and </a:t>
            </a:r>
            <a:r>
              <a:rPr lang="de-DE" sz="1600" b="1" i="1" dirty="0" err="1">
                <a:latin typeface="+mn-lt"/>
                <a:cs typeface="Tahoma" pitchFamily="34" charset="0"/>
              </a:rPr>
              <a:t>education</a:t>
            </a:r>
            <a:r>
              <a:rPr lang="cs-CZ" sz="1600" b="1" i="1" dirty="0">
                <a:latin typeface="+mn-lt"/>
                <a:cs typeface="Tahoma" pitchFamily="34" charset="0"/>
              </a:rPr>
              <a:t>; </a:t>
            </a:r>
            <a:r>
              <a:rPr lang="de-DE" sz="1600" b="1" i="1" dirty="0">
                <a:latin typeface="+mn-lt"/>
                <a:cs typeface="Tahoma" pitchFamily="34" charset="0"/>
              </a:rPr>
              <a:t>SSO Schweiz </a:t>
            </a:r>
            <a:r>
              <a:rPr lang="de-DE" sz="1600" b="1" i="1" dirty="0" err="1">
                <a:latin typeface="+mn-lt"/>
                <a:cs typeface="Tahoma" pitchFamily="34" charset="0"/>
              </a:rPr>
              <a:t>Monatsschr</a:t>
            </a:r>
            <a:r>
              <a:rPr lang="de-DE" sz="1600" b="1" i="1" dirty="0">
                <a:latin typeface="+mn-lt"/>
                <a:cs typeface="Tahoma" pitchFamily="34" charset="0"/>
              </a:rPr>
              <a:t> </a:t>
            </a:r>
            <a:r>
              <a:rPr lang="de-DE" sz="1600" b="1" i="1" dirty="0" err="1">
                <a:latin typeface="+mn-lt"/>
                <a:cs typeface="Tahoma" pitchFamily="34" charset="0"/>
              </a:rPr>
              <a:t>Zahnheilkd</a:t>
            </a:r>
            <a:r>
              <a:rPr lang="de-DE" sz="1600" b="1" i="1" dirty="0">
                <a:latin typeface="+mn-lt"/>
                <a:cs typeface="Tahoma" pitchFamily="34" charset="0"/>
              </a:rPr>
              <a:t>.</a:t>
            </a:r>
            <a:r>
              <a:rPr lang="cs-CZ" sz="1600" b="1" i="1" dirty="0">
                <a:latin typeface="+mn-lt"/>
                <a:cs typeface="Tahoma" pitchFamily="34" charset="0"/>
              </a:rPr>
              <a:t>,</a:t>
            </a:r>
            <a:r>
              <a:rPr lang="de-DE" sz="1600" b="1" i="1" dirty="0">
                <a:latin typeface="+mn-lt"/>
                <a:cs typeface="Tahoma" pitchFamily="34" charset="0"/>
              </a:rPr>
              <a:t> 1975</a:t>
            </a:r>
            <a:r>
              <a:rPr lang="cs-CZ" sz="1600" b="1" i="1" dirty="0">
                <a:latin typeface="+mn-lt"/>
                <a:cs typeface="Tahoma" pitchFamily="34" charset="0"/>
              </a:rPr>
              <a:t>,</a:t>
            </a:r>
            <a:r>
              <a:rPr lang="de-DE" sz="1600" b="1" i="1" dirty="0">
                <a:latin typeface="+mn-lt"/>
                <a:cs typeface="Tahoma" pitchFamily="34" charset="0"/>
              </a:rPr>
              <a:t>85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de-DE" sz="1600" b="1" i="1" dirty="0">
                <a:latin typeface="+mn-lt"/>
                <a:cs typeface="Tahoma" pitchFamily="34" charset="0"/>
              </a:rPr>
              <a:t>(9):905-</a:t>
            </a:r>
            <a:r>
              <a:rPr lang="cs-CZ" sz="1600" b="1" i="1" dirty="0">
                <a:latin typeface="+mn-lt"/>
                <a:cs typeface="Tahoma" pitchFamily="34" charset="0"/>
              </a:rPr>
              <a:t>9</a:t>
            </a:r>
            <a:r>
              <a:rPr lang="de-DE" sz="1600" b="1" i="1" dirty="0">
                <a:latin typeface="+mn-lt"/>
                <a:cs typeface="Tahoma" pitchFamily="34" charset="0"/>
              </a:rPr>
              <a:t>19.</a:t>
            </a:r>
            <a:endParaRPr lang="en-US" sz="1600" b="1" i="1" dirty="0">
              <a:latin typeface="+mn-lt"/>
              <a:cs typeface="Tahoma" pitchFamily="34" charset="0"/>
            </a:endParaRPr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4139952" y="3356992"/>
            <a:ext cx="1490400" cy="14905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7772400" cy="1143000"/>
          </a:xfrm>
        </p:spPr>
        <p:txBody>
          <a:bodyPr/>
          <a:lstStyle/>
          <a:p>
            <a:r>
              <a:rPr lang="cs-CZ" sz="2800" dirty="0" err="1"/>
              <a:t>Gingival</a:t>
            </a:r>
            <a:r>
              <a:rPr lang="cs-CZ" sz="2800" dirty="0"/>
              <a:t> index-</a:t>
            </a:r>
            <a:r>
              <a:rPr lang="cs-CZ" sz="2800" dirty="0" err="1"/>
              <a:t>Simplified</a:t>
            </a:r>
            <a:r>
              <a:rPr lang="cs-CZ" sz="2800" dirty="0"/>
              <a:t> GI-S  </a:t>
            </a:r>
            <a:br>
              <a:rPr lang="cs-CZ" sz="2800" dirty="0"/>
            </a:br>
            <a:r>
              <a:rPr lang="cs-CZ" sz="2400" dirty="0"/>
              <a:t>(</a:t>
            </a:r>
            <a:r>
              <a:rPr lang="cs-CZ" sz="2400" dirty="0" err="1"/>
              <a:t>Lindhe</a:t>
            </a:r>
            <a:r>
              <a:rPr lang="cs-CZ" sz="2400" dirty="0"/>
              <a:t> 1983)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80592"/>
            <a:ext cx="8153400" cy="4876800"/>
          </a:xfrm>
        </p:spPr>
        <p:txBody>
          <a:bodyPr/>
          <a:lstStyle/>
          <a:p>
            <a:r>
              <a:rPr lang="cs-CZ" dirty="0"/>
              <a:t>Vyšetření	</a:t>
            </a:r>
            <a:r>
              <a:rPr lang="cs-CZ" sz="2000" dirty="0" smtClean="0"/>
              <a:t>vizuálně </a:t>
            </a:r>
            <a:r>
              <a:rPr lang="cs-CZ" sz="2000" dirty="0"/>
              <a:t>+ </a:t>
            </a:r>
            <a:r>
              <a:rPr lang="cs-CZ" sz="2000" dirty="0" err="1"/>
              <a:t>parodontální</a:t>
            </a:r>
            <a:r>
              <a:rPr lang="cs-CZ" sz="2000" dirty="0"/>
              <a:t> sonda 				</a:t>
            </a:r>
            <a:r>
              <a:rPr lang="cs-CZ" sz="2000" dirty="0" smtClean="0"/>
              <a:t>	vestibulárně</a:t>
            </a:r>
            <a:r>
              <a:rPr lang="cs-CZ" sz="2000" dirty="0"/>
              <a:t>, </a:t>
            </a:r>
            <a:r>
              <a:rPr lang="cs-CZ" sz="2000" dirty="0" smtClean="0"/>
              <a:t>orálně,  </a:t>
            </a:r>
            <a:r>
              <a:rPr lang="cs-CZ" sz="2000" dirty="0" err="1" smtClean="0"/>
              <a:t>mesiálně</a:t>
            </a:r>
            <a:r>
              <a:rPr lang="cs-CZ" sz="2000" dirty="0" smtClean="0"/>
              <a:t> a </a:t>
            </a:r>
            <a:r>
              <a:rPr lang="cs-CZ" sz="2000" dirty="0"/>
              <a:t>distálně</a:t>
            </a:r>
          </a:p>
          <a:p>
            <a:pPr>
              <a:buFontTx/>
              <a:buNone/>
            </a:pPr>
            <a:r>
              <a:rPr lang="cs-CZ" sz="1600" dirty="0">
                <a:latin typeface="Courier New" pitchFamily="49" charset="0"/>
              </a:rPr>
              <a:t>				</a:t>
            </a:r>
          </a:p>
          <a:p>
            <a:r>
              <a:rPr lang="cs-CZ" dirty="0"/>
              <a:t>lokality</a:t>
            </a:r>
            <a:r>
              <a:rPr lang="cs-CZ" sz="1600" dirty="0">
                <a:latin typeface="Courier New" pitchFamily="49" charset="0"/>
              </a:rPr>
              <a:t>		17 16 15 14 13 12 11 21 22 23 24 25 26 27 </a:t>
            </a:r>
          </a:p>
          <a:p>
            <a:pPr>
              <a:buFontTx/>
              <a:buNone/>
            </a:pPr>
            <a:r>
              <a:rPr lang="cs-CZ" sz="1600" dirty="0">
                <a:latin typeface="Courier New" pitchFamily="49" charset="0"/>
              </a:rPr>
              <a:t>				47 46 45 44 43 42 41 31 32 33 34 35 36 37</a:t>
            </a:r>
            <a:endParaRPr lang="cs-CZ" dirty="0"/>
          </a:p>
          <a:p>
            <a:r>
              <a:rPr lang="cs-CZ" dirty="0"/>
              <a:t>Kvantifikace </a:t>
            </a:r>
            <a:r>
              <a:rPr lang="cs-CZ" dirty="0" smtClean="0"/>
              <a:t>zánětu </a:t>
            </a:r>
            <a:r>
              <a:rPr lang="cs-CZ" dirty="0"/>
              <a:t>gingivy	</a:t>
            </a:r>
            <a:r>
              <a:rPr lang="cs-CZ" sz="2000" dirty="0"/>
              <a:t>0 </a:t>
            </a:r>
            <a:r>
              <a:rPr lang="cs-CZ" sz="2000" dirty="0" smtClean="0"/>
              <a:t>	ne </a:t>
            </a:r>
            <a:r>
              <a:rPr lang="cs-CZ" sz="2000" dirty="0"/>
              <a:t>BOP                   						x </a:t>
            </a:r>
            <a:r>
              <a:rPr lang="cs-CZ" sz="2000" dirty="0" smtClean="0"/>
              <a:t>	BOP</a:t>
            </a: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Kalkulace		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% plošek se skórem x z celkového počtu 			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	hodnocených plošek (24)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71550" y="6330806"/>
            <a:ext cx="7848922" cy="33855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 i="1" dirty="0" err="1">
                <a:latin typeface="+mn-lt"/>
              </a:rPr>
              <a:t>L</a:t>
            </a:r>
            <a:r>
              <a:rPr lang="cs-CZ" sz="1600" b="1" i="1" dirty="0" err="1">
                <a:latin typeface="+mn-lt"/>
                <a:cs typeface="Tahoma" pitchFamily="34" charset="0"/>
              </a:rPr>
              <a:t>indhe</a:t>
            </a:r>
            <a:r>
              <a:rPr lang="cs-CZ" sz="1600" b="1" i="1" dirty="0">
                <a:latin typeface="+mn-lt"/>
                <a:cs typeface="Tahoma" pitchFamily="34" charset="0"/>
              </a:rPr>
              <a:t> J.: </a:t>
            </a:r>
            <a:r>
              <a:rPr lang="cs-CZ" sz="1600" b="1" i="1" dirty="0" err="1">
                <a:latin typeface="+mn-lt"/>
                <a:cs typeface="Tahoma" pitchFamily="34" charset="0"/>
              </a:rPr>
              <a:t>Textbook</a:t>
            </a:r>
            <a:r>
              <a:rPr lang="cs-CZ" sz="1600" b="1" i="1" dirty="0">
                <a:latin typeface="+mn-lt"/>
                <a:cs typeface="Tahoma" pitchFamily="34" charset="0"/>
              </a:rPr>
              <a:t> of </a:t>
            </a:r>
            <a:r>
              <a:rPr lang="cs-CZ" sz="1600" b="1" i="1" dirty="0" err="1">
                <a:latin typeface="+mn-lt"/>
                <a:cs typeface="Tahoma" pitchFamily="34" charset="0"/>
              </a:rPr>
              <a:t>clinical</a:t>
            </a:r>
            <a:r>
              <a:rPr lang="cs-CZ" sz="1600" b="1" i="1" dirty="0">
                <a:latin typeface="+mn-lt"/>
                <a:cs typeface="Tahoma" pitchFamily="34" charset="0"/>
              </a:rPr>
              <a:t> </a:t>
            </a:r>
            <a:r>
              <a:rPr lang="cs-CZ" sz="1600" b="1" i="1" dirty="0" err="1">
                <a:latin typeface="+mn-lt"/>
                <a:cs typeface="Tahoma" pitchFamily="34" charset="0"/>
              </a:rPr>
              <a:t>periodontology</a:t>
            </a:r>
            <a:r>
              <a:rPr lang="cs-CZ" sz="1600" b="1" i="1" dirty="0">
                <a:latin typeface="+mn-lt"/>
                <a:cs typeface="Tahoma" pitchFamily="34" charset="0"/>
              </a:rPr>
              <a:t>; </a:t>
            </a:r>
            <a:r>
              <a:rPr lang="cs-CZ" sz="1600" b="1" i="1" dirty="0" err="1">
                <a:latin typeface="+mn-lt"/>
                <a:cs typeface="Tahoma" pitchFamily="34" charset="0"/>
              </a:rPr>
              <a:t>Munksgaard</a:t>
            </a:r>
            <a:r>
              <a:rPr lang="cs-CZ" sz="1600" b="1" i="1" dirty="0">
                <a:latin typeface="+mn-lt"/>
                <a:cs typeface="Tahoma" pitchFamily="34" charset="0"/>
              </a:rPr>
              <a:t>, </a:t>
            </a:r>
            <a:r>
              <a:rPr lang="cs-CZ" sz="1600" b="1" i="1" dirty="0" err="1">
                <a:latin typeface="+mn-lt"/>
                <a:cs typeface="Tahoma" pitchFamily="34" charset="0"/>
              </a:rPr>
              <a:t>Copenhagen</a:t>
            </a:r>
            <a:r>
              <a:rPr lang="cs-CZ" sz="1600" b="1" i="1" dirty="0">
                <a:latin typeface="+mn-lt"/>
                <a:cs typeface="Tahoma" pitchFamily="34" charset="0"/>
              </a:rPr>
              <a:t>, 1983</a:t>
            </a:r>
            <a:endParaRPr lang="en-US" sz="1600" b="1" i="1" dirty="0">
              <a:latin typeface="+mn-lt"/>
              <a:cs typeface="Tahoma" pitchFamily="34" charset="0"/>
            </a:endParaRP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841750" y="3184525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5661025" y="3184525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7866063" y="3184525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6011863" y="3487738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866063" y="3497263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3841750" y="3505200"/>
            <a:ext cx="381000" cy="381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Elipsa 11"/>
          <p:cNvSpPr>
            <a:spLocks noChangeAspect="1"/>
          </p:cNvSpPr>
          <p:nvPr/>
        </p:nvSpPr>
        <p:spPr>
          <a:xfrm>
            <a:off x="5819775" y="3645024"/>
            <a:ext cx="1490400" cy="14905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dirty="0"/>
              <a:t>Kvantifikace postižení </a:t>
            </a:r>
            <a:r>
              <a:rPr lang="cs-CZ" dirty="0" err="1"/>
              <a:t>parodontu</a:t>
            </a:r>
            <a:endParaRPr lang="cs-CZ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8062664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rgbClr val="333399"/>
                </a:solidFill>
              </a:rPr>
              <a:t>Epidemiologie</a:t>
            </a:r>
            <a:r>
              <a:rPr lang="cs-CZ" dirty="0"/>
              <a:t>	</a:t>
            </a:r>
            <a:r>
              <a:rPr lang="cs-CZ" sz="2000" dirty="0"/>
              <a:t>prevalence, stupeň postižení </a:t>
            </a:r>
            <a:r>
              <a:rPr lang="cs-CZ" sz="2000" dirty="0" err="1" smtClean="0"/>
              <a:t>parodontu</a:t>
            </a:r>
            <a:r>
              <a:rPr lang="cs-CZ" sz="2000" dirty="0"/>
              <a:t>, </a:t>
            </a:r>
            <a:r>
              <a:rPr lang="cs-CZ" sz="2000" dirty="0" smtClean="0"/>
              <a:t>				rozsah </a:t>
            </a:r>
            <a:r>
              <a:rPr lang="cs-CZ" sz="2000" dirty="0"/>
              <a:t>postižení </a:t>
            </a:r>
            <a:r>
              <a:rPr lang="cs-CZ" sz="2000" dirty="0" err="1" smtClean="0"/>
              <a:t>parodontu</a:t>
            </a:r>
            <a:endParaRPr lang="cs-CZ" sz="2000" dirty="0"/>
          </a:p>
          <a:p>
            <a:pPr>
              <a:spcBef>
                <a:spcPts val="600"/>
              </a:spcBef>
              <a:buFontTx/>
              <a:buNone/>
            </a:pPr>
            <a:r>
              <a:rPr lang="cs-CZ" sz="2000" dirty="0"/>
              <a:t>				</a:t>
            </a:r>
            <a:r>
              <a:rPr lang="cs-CZ" sz="2000" dirty="0" smtClean="0"/>
              <a:t>(potřeba </a:t>
            </a:r>
            <a:r>
              <a:rPr lang="cs-CZ" sz="2000" dirty="0"/>
              <a:t>primární a specializované 				parodontologické </a:t>
            </a:r>
            <a:r>
              <a:rPr lang="cs-CZ" sz="2000" dirty="0" smtClean="0"/>
              <a:t>péče)</a:t>
            </a:r>
            <a:endParaRPr lang="cs-CZ" sz="2000" dirty="0"/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333399"/>
                </a:solidFill>
              </a:rPr>
              <a:t>Dokumentace</a:t>
            </a:r>
            <a:r>
              <a:rPr lang="cs-CZ" dirty="0"/>
              <a:t>	</a:t>
            </a:r>
            <a:r>
              <a:rPr lang="cs-CZ" sz="2000" dirty="0" smtClean="0"/>
              <a:t>základní </a:t>
            </a:r>
            <a:r>
              <a:rPr lang="cs-CZ" sz="2000" dirty="0"/>
              <a:t>vyšetření </a:t>
            </a:r>
            <a:r>
              <a:rPr lang="cs-CZ" sz="2000" dirty="0" smtClean="0"/>
              <a:t>stavu </a:t>
            </a:r>
            <a:r>
              <a:rPr lang="cs-CZ" sz="2000" dirty="0" err="1" smtClean="0"/>
              <a:t>parodontu</a:t>
            </a:r>
            <a:r>
              <a:rPr lang="cs-CZ" sz="2000" dirty="0" smtClean="0"/>
              <a:t> 				přítomnost rizikových faktorů </a:t>
            </a:r>
            <a:r>
              <a:rPr lang="cs-CZ" sz="2000" dirty="0"/>
              <a:t>(plak, kámen</a:t>
            </a:r>
            <a:r>
              <a:rPr lang="cs-CZ" sz="2000" dirty="0" smtClean="0"/>
              <a:t>) 			změny </a:t>
            </a:r>
            <a:r>
              <a:rPr lang="cs-CZ" sz="2000" dirty="0"/>
              <a:t>v průběhu léčby a </a:t>
            </a:r>
            <a:r>
              <a:rPr lang="cs-CZ" sz="2000" dirty="0" smtClean="0"/>
              <a:t>dlouhodobého 				sledování</a:t>
            </a:r>
            <a:endParaRPr lang="cs-CZ" sz="2000" dirty="0"/>
          </a:p>
          <a:p>
            <a:pPr>
              <a:spcBef>
                <a:spcPts val="1800"/>
              </a:spcBef>
            </a:pPr>
            <a:r>
              <a:rPr lang="cs-CZ" dirty="0">
                <a:solidFill>
                  <a:srgbClr val="333399"/>
                </a:solidFill>
              </a:rPr>
              <a:t>Demonstrace</a:t>
            </a:r>
            <a:r>
              <a:rPr lang="cs-CZ" dirty="0"/>
              <a:t>	</a:t>
            </a:r>
            <a:r>
              <a:rPr lang="cs-CZ" sz="2000" dirty="0"/>
              <a:t>preventivní poradenství a instruktáže 			</a:t>
            </a:r>
            <a:r>
              <a:rPr lang="cs-CZ" sz="2000" dirty="0" smtClean="0"/>
              <a:t>	osob/pacientů </a:t>
            </a:r>
            <a:r>
              <a:rPr lang="cs-CZ" sz="2000" dirty="0"/>
              <a:t>v péči o </a:t>
            </a:r>
            <a:r>
              <a:rPr lang="cs-CZ" sz="2000" dirty="0" err="1"/>
              <a:t>parodont</a:t>
            </a:r>
            <a:r>
              <a:rPr lang="cs-CZ" sz="2000" dirty="0"/>
              <a:t> a v			</a:t>
            </a:r>
            <a:r>
              <a:rPr lang="cs-CZ" sz="2000" dirty="0" smtClean="0"/>
              <a:t>	průběhu </a:t>
            </a:r>
            <a:r>
              <a:rPr lang="cs-CZ" sz="2000" dirty="0"/>
              <a:t>léčby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3140968"/>
            <a:ext cx="8064896" cy="151216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cs-CZ" sz="2800" dirty="0" err="1" smtClean="0"/>
              <a:t>Modified</a:t>
            </a:r>
            <a:r>
              <a:rPr lang="cs-CZ" sz="2800" dirty="0" smtClean="0"/>
              <a:t> </a:t>
            </a:r>
            <a:r>
              <a:rPr lang="cs-CZ" sz="2800" dirty="0" err="1" smtClean="0"/>
              <a:t>Gingival</a:t>
            </a:r>
            <a:r>
              <a:rPr lang="cs-CZ" sz="2800" dirty="0" smtClean="0"/>
              <a:t> </a:t>
            </a:r>
            <a:r>
              <a:rPr lang="cs-CZ" sz="2800" dirty="0"/>
              <a:t>index  </a:t>
            </a:r>
            <a:r>
              <a:rPr lang="cs-CZ" sz="2800" dirty="0" smtClean="0"/>
              <a:t>MGI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400" dirty="0" smtClean="0"/>
              <a:t>(</a:t>
            </a:r>
            <a:r>
              <a:rPr lang="cs-CZ" sz="2400" dirty="0" err="1" smtClean="0"/>
              <a:t>Lobene</a:t>
            </a:r>
            <a:r>
              <a:rPr lang="cs-CZ" sz="2400" dirty="0" smtClean="0"/>
              <a:t> et al. 1986)</a:t>
            </a:r>
            <a:endParaRPr lang="cs-CZ" sz="24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99648" cy="4535487"/>
          </a:xfrm>
        </p:spPr>
        <p:txBody>
          <a:bodyPr/>
          <a:lstStyle/>
          <a:p>
            <a:r>
              <a:rPr lang="cs-CZ" sz="2000" dirty="0"/>
              <a:t>Vyšetření	</a:t>
            </a:r>
            <a:r>
              <a:rPr lang="cs-CZ" sz="1800" dirty="0" smtClean="0"/>
              <a:t>vizuálně </a:t>
            </a:r>
            <a:r>
              <a:rPr lang="cs-CZ" sz="1800" dirty="0"/>
              <a:t>+ </a:t>
            </a:r>
            <a:r>
              <a:rPr lang="cs-CZ" sz="1800" dirty="0" err="1"/>
              <a:t>parodontální</a:t>
            </a:r>
            <a:r>
              <a:rPr lang="cs-CZ" sz="1800" dirty="0"/>
              <a:t> sonda 				</a:t>
            </a:r>
            <a:r>
              <a:rPr lang="cs-CZ" sz="1800" dirty="0" smtClean="0"/>
              <a:t>	všechny </a:t>
            </a:r>
            <a:r>
              <a:rPr lang="cs-CZ" sz="1800" dirty="0"/>
              <a:t>přítomné zuby 					</a:t>
            </a:r>
            <a:r>
              <a:rPr lang="cs-CZ" sz="1800" dirty="0" smtClean="0"/>
              <a:t>	vestibulárně</a:t>
            </a:r>
            <a:r>
              <a:rPr lang="cs-CZ" sz="1800" dirty="0"/>
              <a:t>, </a:t>
            </a:r>
            <a:r>
              <a:rPr lang="cs-CZ" sz="1800" dirty="0" smtClean="0"/>
              <a:t>orálně, </a:t>
            </a:r>
            <a:r>
              <a:rPr lang="cs-CZ" sz="1800" dirty="0" err="1" smtClean="0"/>
              <a:t>mesiálně</a:t>
            </a:r>
            <a:r>
              <a:rPr lang="cs-CZ" sz="1800" dirty="0" smtClean="0"/>
              <a:t> a </a:t>
            </a:r>
            <a:r>
              <a:rPr lang="cs-CZ" sz="1800" dirty="0"/>
              <a:t>distálně</a:t>
            </a:r>
          </a:p>
          <a:p>
            <a:pPr>
              <a:tabLst>
                <a:tab pos="4122738" algn="l"/>
                <a:tab pos="4486275" algn="l"/>
              </a:tabLst>
            </a:pPr>
            <a:r>
              <a:rPr lang="cs-CZ" sz="2000" dirty="0"/>
              <a:t>Kvantifikace </a:t>
            </a:r>
            <a:r>
              <a:rPr lang="cs-CZ" sz="2000" dirty="0" smtClean="0"/>
              <a:t>zánětu </a:t>
            </a:r>
            <a:r>
              <a:rPr lang="cs-CZ" sz="2000" dirty="0"/>
              <a:t>gingivy	</a:t>
            </a:r>
            <a:r>
              <a:rPr lang="cs-CZ" sz="1800" dirty="0"/>
              <a:t>0 </a:t>
            </a:r>
            <a:r>
              <a:rPr lang="cs-CZ" sz="1800" dirty="0" smtClean="0"/>
              <a:t>	absence </a:t>
            </a:r>
            <a:r>
              <a:rPr lang="cs-CZ" sz="1800" dirty="0"/>
              <a:t>známek zánětu                   	</a:t>
            </a:r>
            <a:r>
              <a:rPr lang="cs-CZ" sz="1800" dirty="0" smtClean="0"/>
              <a:t>1 	mírný zánět s edémem, 			erytémem, </a:t>
            </a:r>
            <a:r>
              <a:rPr lang="cs-CZ" sz="1800" dirty="0"/>
              <a:t>ne </a:t>
            </a:r>
            <a:r>
              <a:rPr lang="cs-CZ" sz="1800" dirty="0" smtClean="0"/>
              <a:t>v celé 			papile nebo </a:t>
            </a:r>
            <a:r>
              <a:rPr lang="cs-CZ" sz="1800" dirty="0" err="1" smtClean="0"/>
              <a:t>margu</a:t>
            </a:r>
            <a:r>
              <a:rPr lang="cs-CZ" sz="1800" dirty="0" smtClean="0"/>
              <a:t>                     </a:t>
            </a:r>
            <a:r>
              <a:rPr lang="cs-CZ" sz="1800" dirty="0"/>
              <a:t>	</a:t>
            </a:r>
            <a:r>
              <a:rPr lang="cs-CZ" sz="1800" dirty="0" smtClean="0"/>
              <a:t>2 	dtto 1, ale v celé papile a </a:t>
            </a:r>
            <a:r>
              <a:rPr lang="cs-CZ" sz="1800" dirty="0" err="1" smtClean="0"/>
              <a:t>margu</a:t>
            </a:r>
            <a:r>
              <a:rPr lang="cs-CZ" sz="1800" dirty="0" smtClean="0"/>
              <a:t>	3 	jasný zánět s erytémem, 			edémem a hypertrofií papily 		nebo </a:t>
            </a:r>
            <a:r>
              <a:rPr lang="cs-CZ" sz="1800" dirty="0" err="1" smtClean="0"/>
              <a:t>marga</a:t>
            </a:r>
            <a:endParaRPr lang="cs-CZ" sz="1800" dirty="0" smtClean="0"/>
          </a:p>
          <a:p>
            <a:pPr>
              <a:buNone/>
              <a:tabLst>
                <a:tab pos="4122738" algn="l"/>
                <a:tab pos="4486275" algn="l"/>
              </a:tabLst>
            </a:pPr>
            <a:r>
              <a:rPr lang="cs-CZ" sz="1800" dirty="0" smtClean="0"/>
              <a:t>		4	silný zánět, dtto 3, ale v papile i 		</a:t>
            </a:r>
            <a:r>
              <a:rPr lang="cs-CZ" sz="1800" dirty="0" err="1" smtClean="0"/>
              <a:t>margu</a:t>
            </a:r>
            <a:r>
              <a:rPr lang="cs-CZ" sz="1800" dirty="0" smtClean="0"/>
              <a:t> a spontánní krvácení nebo 		granulace a ulcerace</a:t>
            </a:r>
            <a:endParaRPr lang="cs-CZ" sz="2000" dirty="0"/>
          </a:p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Kalkulace		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průměrná hodnota z 						vestibulární, orální a </a:t>
            </a:r>
            <a:r>
              <a:rPr lang="cs-CZ" sz="1800" dirty="0" err="1" smtClean="0">
                <a:solidFill>
                  <a:schemeClr val="accent2">
                    <a:lumMod val="75000"/>
                  </a:schemeClr>
                </a:solidFill>
              </a:rPr>
              <a:t>mesiální</a:t>
            </a: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</a:rPr>
              <a:t> strany od </a:t>
            </a: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všech zubů</a:t>
            </a:r>
          </a:p>
        </p:txBody>
      </p:sp>
      <p:sp>
        <p:nvSpPr>
          <p:cNvPr id="47142" name="Text Box 1062"/>
          <p:cNvSpPr txBox="1">
            <a:spLocks noChangeArrowheads="1"/>
          </p:cNvSpPr>
          <p:nvPr/>
        </p:nvSpPr>
        <p:spPr bwMode="auto">
          <a:xfrm>
            <a:off x="971550" y="6308725"/>
            <a:ext cx="7776914" cy="584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i="1" dirty="0" err="1" smtClean="0">
                <a:latin typeface="+mn-lt"/>
              </a:rPr>
              <a:t>Lobene</a:t>
            </a:r>
            <a:r>
              <a:rPr lang="en-US" sz="1600" b="1" i="1" dirty="0" smtClean="0">
                <a:latin typeface="+mn-lt"/>
              </a:rPr>
              <a:t> RR, Weatherford T, Ross NM, </a:t>
            </a:r>
            <a:r>
              <a:rPr lang="en-US" sz="1600" b="1" i="1" dirty="0" err="1" smtClean="0">
                <a:latin typeface="+mn-lt"/>
              </a:rPr>
              <a:t>Lamm</a:t>
            </a:r>
            <a:r>
              <a:rPr lang="en-US" sz="1600" b="1" i="1" dirty="0" smtClean="0">
                <a:latin typeface="+mn-lt"/>
              </a:rPr>
              <a:t> RA, </a:t>
            </a:r>
            <a:r>
              <a:rPr lang="en-US" sz="1600" b="1" i="1" dirty="0" err="1" smtClean="0">
                <a:latin typeface="+mn-lt"/>
              </a:rPr>
              <a:t>Menaker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L. A modified gingival index for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use in clinical trials. </a:t>
            </a:r>
            <a:r>
              <a:rPr lang="en-US" sz="1600" b="1" i="1" dirty="0" err="1" smtClean="0">
                <a:latin typeface="+mn-lt"/>
              </a:rPr>
              <a:t>Clin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err="1" smtClean="0">
                <a:latin typeface="+mn-lt"/>
              </a:rPr>
              <a:t>Prev</a:t>
            </a:r>
            <a:r>
              <a:rPr lang="en-US" sz="1600" b="1" i="1" dirty="0" smtClean="0">
                <a:latin typeface="+mn-lt"/>
              </a:rPr>
              <a:t> Dent 1986: 8: 3–6.</a:t>
            </a:r>
            <a:endParaRPr lang="en-US" sz="1600" b="1" i="1" dirty="0">
              <a:latin typeface="+mn-lt"/>
              <a:cs typeface="Tahom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 rot="20029605">
            <a:off x="1247669" y="3351282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i="1" cap="none" spc="1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bez BOP</a:t>
            </a:r>
            <a:endParaRPr lang="cs-CZ" sz="5400" b="1" i="1" cap="none" spc="150" dirty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Elipsa 5"/>
          <p:cNvSpPr>
            <a:spLocks noChangeAspect="1"/>
          </p:cNvSpPr>
          <p:nvPr/>
        </p:nvSpPr>
        <p:spPr>
          <a:xfrm>
            <a:off x="4960614" y="2132856"/>
            <a:ext cx="1915641" cy="3456384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45207"/>
            <a:ext cx="7772400" cy="1143000"/>
          </a:xfrm>
        </p:spPr>
        <p:txBody>
          <a:bodyPr/>
          <a:lstStyle/>
          <a:p>
            <a:r>
              <a:rPr lang="cs-CZ" dirty="0" smtClean="0"/>
              <a:t>Hodnocení stupně zánětu gingivy</a:t>
            </a:r>
            <a:endParaRPr lang="en-GB" dirty="0"/>
          </a:p>
        </p:txBody>
      </p:sp>
      <p:graphicFrame>
        <p:nvGraphicFramePr>
          <p:cNvPr id="228457" name="Group 105"/>
          <p:cNvGraphicFramePr>
            <a:graphicFrameLocks noGrp="1"/>
          </p:cNvGraphicFramePr>
          <p:nvPr>
            <p:ph type="tbl" idx="1"/>
          </p:nvPr>
        </p:nvGraphicFramePr>
        <p:xfrm>
          <a:off x="683568" y="1196752"/>
          <a:ext cx="8302167" cy="5448851"/>
        </p:xfrm>
        <a:graphic>
          <a:graphicData uri="http://schemas.openxmlformats.org/drawingml/2006/table">
            <a:tbl>
              <a:tblPr/>
              <a:tblGrid>
                <a:gridCol w="1295400"/>
                <a:gridCol w="430560"/>
                <a:gridCol w="1512168"/>
                <a:gridCol w="1656873"/>
                <a:gridCol w="1668369"/>
                <a:gridCol w="1738797"/>
              </a:tblGrid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kumimoji="0" lang="en-GB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6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PMA (1947)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PI (1956)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4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GI (1963)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 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 BOP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PDI (1967)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„zánět“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„zánět“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„zánět“ </a:t>
                      </a: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 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SBI (1971)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erytém + BOP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erytém + 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erytém + BOP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PBI (1975)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CPI (1982)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GI-S (1983)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2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MGI (1986)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 erytém </a:t>
                      </a: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kumimoji="0" lang="cs-CZ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spont</a:t>
                      </a: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. </a:t>
                      </a:r>
                      <a:r>
                        <a:rPr kumimoji="0" lang="cs-CZ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bleeding</a:t>
                      </a: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PIT (1989)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edém +erytém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PSR (1992)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BPE (1994)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BOP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676275" y="3762623"/>
            <a:ext cx="8316788" cy="127000"/>
            <a:chOff x="240" y="1392"/>
            <a:chExt cx="5452" cy="128"/>
          </a:xfrm>
          <a:solidFill>
            <a:srgbClr val="800000">
              <a:alpha val="6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167"/>
            <p:cNvGrpSpPr>
              <a:grpSpLocks/>
            </p:cNvGrpSpPr>
            <p:nvPr/>
          </p:nvGrpSpPr>
          <p:grpSpPr bwMode="auto">
            <a:xfrm>
              <a:off x="240" y="1392"/>
              <a:ext cx="2182" cy="115"/>
              <a:chOff x="576" y="1392"/>
              <a:chExt cx="2378" cy="199"/>
            </a:xfrm>
            <a:grpFill/>
          </p:grpSpPr>
          <p:grpSp>
            <p:nvGrpSpPr>
              <p:cNvPr id="28" name="Group 168"/>
              <p:cNvGrpSpPr>
                <a:grpSpLocks/>
              </p:cNvGrpSpPr>
              <p:nvPr/>
            </p:nvGrpSpPr>
            <p:grpSpPr bwMode="auto">
              <a:xfrm>
                <a:off x="576" y="1392"/>
                <a:ext cx="1194" cy="192"/>
                <a:chOff x="320" y="1824"/>
                <a:chExt cx="2264" cy="544"/>
              </a:xfrm>
              <a:grpFill/>
            </p:grpSpPr>
            <p:sp>
              <p:nvSpPr>
                <p:cNvPr id="34" name="AutoShape 169" descr="Cik cak"/>
                <p:cNvSpPr>
                  <a:spLocks noChangeArrowheads="1"/>
                </p:cNvSpPr>
                <p:nvPr/>
              </p:nvSpPr>
              <p:spPr bwMode="auto">
                <a:xfrm>
                  <a:off x="320" y="1824"/>
                  <a:ext cx="454" cy="5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5" name="AutoShape 170" descr="Cik cak"/>
                <p:cNvSpPr>
                  <a:spLocks noChangeArrowheads="1"/>
                </p:cNvSpPr>
                <p:nvPr/>
              </p:nvSpPr>
              <p:spPr bwMode="auto">
                <a:xfrm>
                  <a:off x="770" y="1828"/>
                  <a:ext cx="455" cy="5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6" name="AutoShape 171" descr="Cik cak"/>
                <p:cNvSpPr>
                  <a:spLocks noChangeArrowheads="1"/>
                </p:cNvSpPr>
                <p:nvPr/>
              </p:nvSpPr>
              <p:spPr bwMode="auto">
                <a:xfrm>
                  <a:off x="1225" y="1832"/>
                  <a:ext cx="454" cy="5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7" name="AutoShape 172" descr="Cik cak"/>
                <p:cNvSpPr>
                  <a:spLocks noChangeArrowheads="1"/>
                </p:cNvSpPr>
                <p:nvPr/>
              </p:nvSpPr>
              <p:spPr bwMode="auto">
                <a:xfrm>
                  <a:off x="1679" y="1836"/>
                  <a:ext cx="455" cy="5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8" name="AutoShape 173" descr="Cik cak"/>
                <p:cNvSpPr>
                  <a:spLocks noChangeArrowheads="1"/>
                </p:cNvSpPr>
                <p:nvPr/>
              </p:nvSpPr>
              <p:spPr bwMode="auto">
                <a:xfrm>
                  <a:off x="2130" y="1840"/>
                  <a:ext cx="454" cy="5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9" name="AutoShape 174" descr="Cik cak"/>
              <p:cNvSpPr>
                <a:spLocks noChangeArrowheads="1"/>
              </p:cNvSpPr>
              <p:nvPr/>
            </p:nvSpPr>
            <p:spPr bwMode="auto">
              <a:xfrm>
                <a:off x="1764" y="1404"/>
                <a:ext cx="239" cy="186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AutoShape 175" descr="Cik cak"/>
              <p:cNvSpPr>
                <a:spLocks noChangeArrowheads="1"/>
              </p:cNvSpPr>
              <p:nvPr/>
            </p:nvSpPr>
            <p:spPr bwMode="auto">
              <a:xfrm>
                <a:off x="2001" y="1401"/>
                <a:ext cx="240" cy="18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1" name="AutoShape 176" descr="Cik cak"/>
              <p:cNvSpPr>
                <a:spLocks noChangeArrowheads="1"/>
              </p:cNvSpPr>
              <p:nvPr/>
            </p:nvSpPr>
            <p:spPr bwMode="auto">
              <a:xfrm>
                <a:off x="2239" y="1403"/>
                <a:ext cx="240" cy="186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" name="AutoShape 177" descr="Cik cak"/>
              <p:cNvSpPr>
                <a:spLocks noChangeArrowheads="1"/>
              </p:cNvSpPr>
              <p:nvPr/>
            </p:nvSpPr>
            <p:spPr bwMode="auto">
              <a:xfrm>
                <a:off x="2477" y="1404"/>
                <a:ext cx="240" cy="18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3" name="AutoShape 178" descr="Cik cak"/>
              <p:cNvSpPr>
                <a:spLocks noChangeArrowheads="1"/>
              </p:cNvSpPr>
              <p:nvPr/>
            </p:nvSpPr>
            <p:spPr bwMode="auto">
              <a:xfrm>
                <a:off x="2715" y="1402"/>
                <a:ext cx="239" cy="186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179"/>
            <p:cNvGrpSpPr>
              <a:grpSpLocks/>
            </p:cNvGrpSpPr>
            <p:nvPr/>
          </p:nvGrpSpPr>
          <p:grpSpPr bwMode="auto">
            <a:xfrm>
              <a:off x="2418" y="1405"/>
              <a:ext cx="1096" cy="111"/>
              <a:chOff x="320" y="1824"/>
              <a:chExt cx="2264" cy="544"/>
            </a:xfrm>
            <a:grpFill/>
          </p:grpSpPr>
          <p:sp>
            <p:nvSpPr>
              <p:cNvPr id="23" name="AutoShape 180" descr="Cik cak"/>
              <p:cNvSpPr>
                <a:spLocks noChangeArrowheads="1"/>
              </p:cNvSpPr>
              <p:nvPr/>
            </p:nvSpPr>
            <p:spPr bwMode="auto">
              <a:xfrm>
                <a:off x="320" y="1824"/>
                <a:ext cx="454" cy="52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4" name="AutoShape 181" descr="Cik cak"/>
              <p:cNvSpPr>
                <a:spLocks noChangeArrowheads="1"/>
              </p:cNvSpPr>
              <p:nvPr/>
            </p:nvSpPr>
            <p:spPr bwMode="auto">
              <a:xfrm>
                <a:off x="770" y="1828"/>
                <a:ext cx="455" cy="52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5" name="AutoShape 182" descr="Cik cak"/>
              <p:cNvSpPr>
                <a:spLocks noChangeArrowheads="1"/>
              </p:cNvSpPr>
              <p:nvPr/>
            </p:nvSpPr>
            <p:spPr bwMode="auto">
              <a:xfrm>
                <a:off x="1225" y="1832"/>
                <a:ext cx="454" cy="52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6" name="AutoShape 183" descr="Cik cak"/>
              <p:cNvSpPr>
                <a:spLocks noChangeArrowheads="1"/>
              </p:cNvSpPr>
              <p:nvPr/>
            </p:nvSpPr>
            <p:spPr bwMode="auto">
              <a:xfrm>
                <a:off x="1679" y="1836"/>
                <a:ext cx="455" cy="52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7" name="AutoShape 184" descr="Cik cak"/>
              <p:cNvSpPr>
                <a:spLocks noChangeArrowheads="1"/>
              </p:cNvSpPr>
              <p:nvPr/>
            </p:nvSpPr>
            <p:spPr bwMode="auto">
              <a:xfrm>
                <a:off x="2130" y="1840"/>
                <a:ext cx="454" cy="52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" name="Group 185"/>
            <p:cNvGrpSpPr>
              <a:grpSpLocks/>
            </p:cNvGrpSpPr>
            <p:nvPr/>
          </p:nvGrpSpPr>
          <p:grpSpPr bwMode="auto">
            <a:xfrm>
              <a:off x="3508" y="1410"/>
              <a:ext cx="1092" cy="110"/>
              <a:chOff x="3508" y="1410"/>
              <a:chExt cx="1092" cy="110"/>
            </a:xfrm>
            <a:grpFill/>
          </p:grpSpPr>
          <p:sp>
            <p:nvSpPr>
              <p:cNvPr id="18" name="AutoShape 186" descr="Cik cak"/>
              <p:cNvSpPr>
                <a:spLocks noChangeArrowheads="1"/>
              </p:cNvSpPr>
              <p:nvPr/>
            </p:nvSpPr>
            <p:spPr bwMode="auto">
              <a:xfrm>
                <a:off x="3508" y="1412"/>
                <a:ext cx="219" cy="10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9" name="AutoShape 187" descr="Cik cak"/>
              <p:cNvSpPr>
                <a:spLocks noChangeArrowheads="1"/>
              </p:cNvSpPr>
              <p:nvPr/>
            </p:nvSpPr>
            <p:spPr bwMode="auto">
              <a:xfrm>
                <a:off x="3726" y="1410"/>
                <a:ext cx="220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" name="AutoShape 188" descr="Cik cak"/>
              <p:cNvSpPr>
                <a:spLocks noChangeArrowheads="1"/>
              </p:cNvSpPr>
              <p:nvPr/>
            </p:nvSpPr>
            <p:spPr bwMode="auto">
              <a:xfrm>
                <a:off x="3944" y="1411"/>
                <a:ext cx="220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" name="AutoShape 189" descr="Cik cak"/>
              <p:cNvSpPr>
                <a:spLocks noChangeArrowheads="1"/>
              </p:cNvSpPr>
              <p:nvPr/>
            </p:nvSpPr>
            <p:spPr bwMode="auto">
              <a:xfrm>
                <a:off x="4162" y="1412"/>
                <a:ext cx="221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2" name="AutoShape 190" descr="Cik cak"/>
              <p:cNvSpPr>
                <a:spLocks noChangeArrowheads="1"/>
              </p:cNvSpPr>
              <p:nvPr/>
            </p:nvSpPr>
            <p:spPr bwMode="auto">
              <a:xfrm>
                <a:off x="4381" y="1411"/>
                <a:ext cx="219" cy="10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2" name="Group 191"/>
            <p:cNvGrpSpPr>
              <a:grpSpLocks/>
            </p:cNvGrpSpPr>
            <p:nvPr/>
          </p:nvGrpSpPr>
          <p:grpSpPr bwMode="auto">
            <a:xfrm>
              <a:off x="4600" y="1410"/>
              <a:ext cx="1092" cy="110"/>
              <a:chOff x="3508" y="1410"/>
              <a:chExt cx="1092" cy="110"/>
            </a:xfrm>
            <a:grpFill/>
          </p:grpSpPr>
          <p:sp>
            <p:nvSpPr>
              <p:cNvPr id="13" name="AutoShape 192" descr="Cik cak"/>
              <p:cNvSpPr>
                <a:spLocks noChangeArrowheads="1"/>
              </p:cNvSpPr>
              <p:nvPr/>
            </p:nvSpPr>
            <p:spPr bwMode="auto">
              <a:xfrm>
                <a:off x="3508" y="1412"/>
                <a:ext cx="219" cy="10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" name="AutoShape 193" descr="Cik cak"/>
              <p:cNvSpPr>
                <a:spLocks noChangeArrowheads="1"/>
              </p:cNvSpPr>
              <p:nvPr/>
            </p:nvSpPr>
            <p:spPr bwMode="auto">
              <a:xfrm>
                <a:off x="3726" y="1410"/>
                <a:ext cx="220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" name="AutoShape 194" descr="Cik cak"/>
              <p:cNvSpPr>
                <a:spLocks noChangeArrowheads="1"/>
              </p:cNvSpPr>
              <p:nvPr/>
            </p:nvSpPr>
            <p:spPr bwMode="auto">
              <a:xfrm>
                <a:off x="3944" y="1411"/>
                <a:ext cx="220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6" name="AutoShape 195" descr="Cik cak"/>
              <p:cNvSpPr>
                <a:spLocks noChangeArrowheads="1"/>
              </p:cNvSpPr>
              <p:nvPr/>
            </p:nvSpPr>
            <p:spPr bwMode="auto">
              <a:xfrm>
                <a:off x="4162" y="1412"/>
                <a:ext cx="221" cy="108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7" name="AutoShape 196" descr="Cik cak"/>
              <p:cNvSpPr>
                <a:spLocks noChangeArrowheads="1"/>
              </p:cNvSpPr>
              <p:nvPr/>
            </p:nvSpPr>
            <p:spPr bwMode="auto">
              <a:xfrm>
                <a:off x="4381" y="1411"/>
                <a:ext cx="219" cy="107"/>
              </a:xfrm>
              <a:prstGeom prst="wave">
                <a:avLst>
                  <a:gd name="adj1" fmla="val 13005"/>
                  <a:gd name="adj2" fmla="val 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dirty="0"/>
              <a:t>PI - </a:t>
            </a:r>
            <a:r>
              <a:rPr lang="cs-CZ" dirty="0" err="1"/>
              <a:t>Periodontal</a:t>
            </a:r>
            <a:r>
              <a:rPr lang="cs-CZ" dirty="0"/>
              <a:t> index </a:t>
            </a:r>
            <a:br>
              <a:rPr lang="cs-CZ" dirty="0"/>
            </a:br>
            <a:r>
              <a:rPr lang="cs-CZ" sz="2400" dirty="0"/>
              <a:t>(</a:t>
            </a:r>
            <a:r>
              <a:rPr lang="cs-CZ" sz="2400" dirty="0" err="1"/>
              <a:t>Russell</a:t>
            </a:r>
            <a:r>
              <a:rPr lang="cs-CZ" sz="2400" dirty="0"/>
              <a:t> 1956)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8153400" cy="4419600"/>
          </a:xfrm>
        </p:spPr>
        <p:txBody>
          <a:bodyPr/>
          <a:lstStyle/>
          <a:p>
            <a:pPr>
              <a:tabLst>
                <a:tab pos="2092325" algn="l"/>
              </a:tabLst>
            </a:pPr>
            <a:r>
              <a:rPr lang="cs-CZ" dirty="0"/>
              <a:t>Vyšetření	</a:t>
            </a:r>
            <a:r>
              <a:rPr lang="cs-CZ" sz="2000" dirty="0"/>
              <a:t>vizuálně + </a:t>
            </a:r>
            <a:r>
              <a:rPr lang="cs-CZ" sz="2000" dirty="0" err="1"/>
              <a:t>parodontální</a:t>
            </a:r>
            <a:r>
              <a:rPr lang="cs-CZ" sz="2000" dirty="0"/>
              <a:t> metricky 		kalibrovaná </a:t>
            </a:r>
            <a:r>
              <a:rPr lang="cs-CZ" sz="2000" dirty="0" smtClean="0"/>
              <a:t>sonda, všechny </a:t>
            </a:r>
            <a:r>
              <a:rPr lang="cs-CZ" sz="2000" dirty="0"/>
              <a:t>přítomné zuby 	vestibulárně a orálně</a:t>
            </a:r>
          </a:p>
          <a:p>
            <a:pPr>
              <a:tabLst>
                <a:tab pos="2092325" algn="l"/>
              </a:tabLst>
            </a:pPr>
            <a:r>
              <a:rPr lang="cs-CZ" dirty="0"/>
              <a:t>Kvantifikace nálezu	 	</a:t>
            </a:r>
          </a:p>
          <a:p>
            <a:pPr>
              <a:buFontTx/>
              <a:buNone/>
              <a:tabLst>
                <a:tab pos="2092325" algn="l"/>
                <a:tab pos="2333625" algn="l"/>
              </a:tabLst>
            </a:pPr>
            <a:r>
              <a:rPr lang="cs-CZ" sz="2000" dirty="0"/>
              <a:t>		0 </a:t>
            </a:r>
            <a:r>
              <a:rPr lang="cs-CZ" sz="2000" dirty="0" smtClean="0"/>
              <a:t>	absence </a:t>
            </a:r>
            <a:r>
              <a:rPr lang="cs-CZ" sz="2000" dirty="0"/>
              <a:t>známek zánětu, </a:t>
            </a:r>
            <a:r>
              <a:rPr lang="cs-CZ" sz="2000" dirty="0" err="1"/>
              <a:t>sulkus</a:t>
            </a:r>
            <a:r>
              <a:rPr lang="cs-CZ" sz="2000" dirty="0"/>
              <a:t> &lt;3 mm                   	1 </a:t>
            </a:r>
            <a:r>
              <a:rPr lang="cs-CZ" sz="2000" dirty="0" smtClean="0"/>
              <a:t>	mírný edém, erytém, </a:t>
            </a:r>
            <a:r>
              <a:rPr lang="cs-CZ" sz="2000" dirty="0" err="1"/>
              <a:t>sulkus</a:t>
            </a:r>
            <a:r>
              <a:rPr lang="cs-CZ" sz="2000" dirty="0"/>
              <a:t> &lt;3 mm                     	</a:t>
            </a:r>
            <a:endParaRPr lang="cs-CZ" sz="2000" dirty="0" smtClean="0"/>
          </a:p>
          <a:p>
            <a:pPr>
              <a:buFontTx/>
              <a:buNone/>
              <a:tabLst>
                <a:tab pos="2092325" algn="l"/>
                <a:tab pos="2333625" algn="l"/>
              </a:tabLst>
            </a:pPr>
            <a:r>
              <a:rPr lang="cs-CZ" sz="2000" dirty="0" smtClean="0"/>
              <a:t>		2 	větší edém, </a:t>
            </a:r>
            <a:r>
              <a:rPr lang="cs-CZ" sz="2000" dirty="0"/>
              <a:t>BOP, </a:t>
            </a:r>
            <a:r>
              <a:rPr lang="cs-CZ" sz="2000" dirty="0" smtClean="0"/>
              <a:t>PD &gt;3&lt;5 </a:t>
            </a:r>
            <a:r>
              <a:rPr lang="cs-CZ" sz="2000" dirty="0"/>
              <a:t>mm</a:t>
            </a:r>
          </a:p>
          <a:p>
            <a:pPr>
              <a:buFontTx/>
              <a:buNone/>
              <a:tabLst>
                <a:tab pos="2092325" algn="l"/>
                <a:tab pos="2333625" algn="l"/>
              </a:tabLst>
            </a:pPr>
            <a:r>
              <a:rPr lang="cs-CZ" sz="2000" dirty="0"/>
              <a:t>		6 </a:t>
            </a:r>
            <a:r>
              <a:rPr lang="cs-CZ" sz="2000" dirty="0" smtClean="0"/>
              <a:t>	PD </a:t>
            </a:r>
            <a:r>
              <a:rPr lang="cs-CZ" sz="2000" dirty="0"/>
              <a:t>&gt;5 mm</a:t>
            </a:r>
          </a:p>
          <a:p>
            <a:pPr>
              <a:buFontTx/>
              <a:buNone/>
              <a:tabLst>
                <a:tab pos="2092325" algn="l"/>
                <a:tab pos="2333625" algn="l"/>
              </a:tabLst>
            </a:pPr>
            <a:r>
              <a:rPr lang="cs-CZ" sz="2000" dirty="0"/>
              <a:t>		8 </a:t>
            </a:r>
            <a:r>
              <a:rPr lang="cs-CZ" sz="2000" dirty="0" smtClean="0"/>
              <a:t>	PD </a:t>
            </a:r>
            <a:r>
              <a:rPr lang="cs-CZ" sz="2000" dirty="0"/>
              <a:t>&gt;5 mm, viklavost </a:t>
            </a:r>
            <a:r>
              <a:rPr lang="cs-CZ" sz="2000" dirty="0" err="1"/>
              <a:t>III</a:t>
            </a:r>
            <a:r>
              <a:rPr lang="cs-CZ" sz="2000" baseline="76000" dirty="0" err="1"/>
              <a:t>o</a:t>
            </a:r>
            <a:r>
              <a:rPr lang="cs-CZ" sz="2000" dirty="0"/>
              <a:t> („</a:t>
            </a:r>
            <a:r>
              <a:rPr lang="cs-CZ" sz="2000" dirty="0" err="1"/>
              <a:t>out</a:t>
            </a:r>
            <a:r>
              <a:rPr lang="cs-CZ" sz="2000" dirty="0"/>
              <a:t> of </a:t>
            </a:r>
            <a:r>
              <a:rPr lang="cs-CZ" sz="2000" dirty="0" err="1" smtClean="0"/>
              <a:t>function</a:t>
            </a:r>
            <a:r>
              <a:rPr lang="cs-CZ" sz="2000" dirty="0"/>
              <a:t>“)</a:t>
            </a:r>
            <a:endParaRPr lang="cs-CZ" dirty="0"/>
          </a:p>
          <a:p>
            <a:pPr>
              <a:tabLst>
                <a:tab pos="2092325" algn="l"/>
              </a:tabLst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Kalkulace	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průměrná hodnota z vestibulární a orální 	strany od všech zubů</a:t>
            </a:r>
          </a:p>
          <a:p>
            <a:pPr>
              <a:tabLst>
                <a:tab pos="2092325" algn="l"/>
              </a:tabLst>
            </a:pPr>
            <a:endParaRPr lang="cs-CZ" dirty="0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971550" y="6232525"/>
            <a:ext cx="7920930" cy="5810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i="1" dirty="0">
                <a:latin typeface="+mn-lt"/>
                <a:cs typeface="Tahoma" pitchFamily="34" charset="0"/>
              </a:rPr>
              <a:t>Russell AL. A system of classification and scoring for prevalence surveys of periodontal disease. J Dent</a:t>
            </a:r>
            <a:r>
              <a:rPr lang="cs-CZ" sz="1600" b="1" i="1" dirty="0">
                <a:latin typeface="+mn-lt"/>
                <a:cs typeface="Tahoma" pitchFamily="34" charset="0"/>
              </a:rPr>
              <a:t>.</a:t>
            </a:r>
            <a:r>
              <a:rPr lang="en-GB" sz="1600" b="1" i="1" dirty="0">
                <a:latin typeface="+mn-lt"/>
                <a:cs typeface="Tahoma" pitchFamily="34" charset="0"/>
              </a:rPr>
              <a:t> Res</a:t>
            </a:r>
            <a:r>
              <a:rPr lang="cs-CZ" sz="1600" b="1" i="1" dirty="0">
                <a:latin typeface="+mn-lt"/>
                <a:cs typeface="Tahoma" pitchFamily="34" charset="0"/>
              </a:rPr>
              <a:t>.,</a:t>
            </a:r>
            <a:r>
              <a:rPr lang="en-GB" sz="1600" b="1" i="1" dirty="0">
                <a:latin typeface="+mn-lt"/>
                <a:cs typeface="Tahoma" pitchFamily="34" charset="0"/>
              </a:rPr>
              <a:t> 1956; 35: 350-359.</a:t>
            </a:r>
          </a:p>
        </p:txBody>
      </p:sp>
      <p:sp>
        <p:nvSpPr>
          <p:cNvPr id="7" name="Elipsa 6"/>
          <p:cNvSpPr>
            <a:spLocks noChangeAspect="1"/>
          </p:cNvSpPr>
          <p:nvPr/>
        </p:nvSpPr>
        <p:spPr>
          <a:xfrm>
            <a:off x="2771800" y="4005064"/>
            <a:ext cx="1028376" cy="10284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cs-CZ" dirty="0" err="1"/>
              <a:t>Periodontal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index - PDI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</a:t>
            </a:r>
            <a:r>
              <a:rPr lang="cs-CZ" sz="2400" dirty="0" err="1"/>
              <a:t>Ramfjord</a:t>
            </a:r>
            <a:r>
              <a:rPr lang="cs-CZ" sz="2400" dirty="0"/>
              <a:t> 1967)</a:t>
            </a:r>
            <a:endParaRPr lang="cs-CZ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1950"/>
            <a:ext cx="8001000" cy="4114800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Vyšetření	</a:t>
            </a:r>
            <a:r>
              <a:rPr lang="cs-CZ" sz="2000" dirty="0" smtClean="0"/>
              <a:t>vizuálně </a:t>
            </a:r>
            <a:r>
              <a:rPr lang="cs-CZ" sz="2000" dirty="0"/>
              <a:t>+ </a:t>
            </a:r>
            <a:r>
              <a:rPr lang="cs-CZ" sz="2000" dirty="0" err="1"/>
              <a:t>parodontální</a:t>
            </a:r>
            <a:r>
              <a:rPr lang="cs-CZ" sz="2000" dirty="0"/>
              <a:t> metricky 				</a:t>
            </a:r>
            <a:r>
              <a:rPr lang="cs-CZ" sz="2000" dirty="0" smtClean="0"/>
              <a:t>	kalibrovaná </a:t>
            </a:r>
            <a:r>
              <a:rPr lang="cs-CZ" sz="2000" dirty="0"/>
              <a:t>sonda</a:t>
            </a:r>
          </a:p>
          <a:p>
            <a:pPr>
              <a:lnSpc>
                <a:spcPct val="90000"/>
              </a:lnSpc>
            </a:pPr>
            <a:r>
              <a:rPr lang="cs-CZ" dirty="0"/>
              <a:t>Vyšetřované      </a:t>
            </a:r>
            <a:r>
              <a:rPr lang="cs-CZ" sz="1600" dirty="0">
                <a:latin typeface="Courier New" pitchFamily="49" charset="0"/>
              </a:rPr>
              <a:t>17 16 15 14 13 12 11 21 22 23 24 25 26 27 </a:t>
            </a:r>
            <a:r>
              <a:rPr lang="cs-CZ" dirty="0"/>
              <a:t>zuby</a:t>
            </a:r>
            <a:r>
              <a:rPr lang="cs-CZ" sz="2000" dirty="0"/>
              <a:t> </a:t>
            </a:r>
            <a:r>
              <a:rPr lang="cs-CZ" sz="1600" dirty="0">
                <a:latin typeface="Courier New" pitchFamily="49" charset="0"/>
              </a:rPr>
              <a:t>		47 46 45 44 43 42 41 31 32 33 34 35 36 37</a:t>
            </a:r>
            <a:r>
              <a:rPr lang="cs-CZ" dirty="0"/>
              <a:t>                                                 </a:t>
            </a:r>
            <a:r>
              <a:rPr lang="cs-CZ" sz="2000" dirty="0"/>
              <a:t>						</a:t>
            </a:r>
          </a:p>
          <a:p>
            <a:pPr>
              <a:lnSpc>
                <a:spcPct val="90000"/>
              </a:lnSpc>
              <a:tabLst>
                <a:tab pos="3135313" algn="l"/>
                <a:tab pos="3409950" algn="l"/>
              </a:tabLst>
            </a:pPr>
            <a:r>
              <a:rPr lang="cs-CZ" dirty="0"/>
              <a:t>Kvantifikace </a:t>
            </a:r>
            <a:r>
              <a:rPr lang="cs-CZ" dirty="0" smtClean="0"/>
              <a:t>nálezu</a:t>
            </a:r>
            <a:r>
              <a:rPr lang="cs-CZ" dirty="0"/>
              <a:t>	</a:t>
            </a:r>
            <a:r>
              <a:rPr lang="cs-CZ" sz="2000" dirty="0" smtClean="0"/>
              <a:t>0 	absence </a:t>
            </a:r>
            <a:r>
              <a:rPr lang="cs-CZ" sz="2000" dirty="0"/>
              <a:t>známek zánětu, chobotu                   	</a:t>
            </a:r>
            <a:r>
              <a:rPr lang="cs-CZ" sz="2000" dirty="0" smtClean="0"/>
              <a:t>1 	zánět </a:t>
            </a:r>
            <a:r>
              <a:rPr lang="cs-CZ" sz="2000" dirty="0"/>
              <a:t>v části obvodu zubu                     	</a:t>
            </a:r>
            <a:r>
              <a:rPr lang="cs-CZ" sz="2000" dirty="0" smtClean="0"/>
              <a:t>2 	zánět </a:t>
            </a:r>
            <a:r>
              <a:rPr lang="cs-CZ" sz="2000" dirty="0"/>
              <a:t>po celém obvodu zubu 		</a:t>
            </a:r>
            <a:r>
              <a:rPr lang="cs-CZ" sz="2000" dirty="0" smtClean="0"/>
              <a:t>3 	intenzivní </a:t>
            </a:r>
            <a:r>
              <a:rPr lang="cs-CZ" sz="2000" dirty="0"/>
              <a:t>zánět + BOP                        		</a:t>
            </a:r>
            <a:r>
              <a:rPr lang="cs-CZ" sz="2000" dirty="0" smtClean="0"/>
              <a:t>4 	</a:t>
            </a:r>
            <a:r>
              <a:rPr lang="cs-CZ" sz="2000" dirty="0" smtClean="0">
                <a:sym typeface="Symbol" pitchFamily="18" charset="2"/>
              </a:rPr>
              <a:t></a:t>
            </a:r>
            <a:r>
              <a:rPr lang="cs-CZ" sz="2000" dirty="0">
                <a:sym typeface="Symbol" pitchFamily="18" charset="2"/>
              </a:rPr>
              <a:t>3 mm </a:t>
            </a:r>
            <a:r>
              <a:rPr lang="cs-CZ" sz="2000" dirty="0" smtClean="0">
                <a:sym typeface="Symbol" pitchFamily="18" charset="2"/>
              </a:rPr>
              <a:t>AL (dno sulku/chobotu </a:t>
            </a:r>
            <a:r>
              <a:rPr lang="cs-CZ" sz="2000" dirty="0">
                <a:sym typeface="Symbol" pitchFamily="18" charset="2"/>
              </a:rPr>
              <a:t>od </a:t>
            </a:r>
            <a:r>
              <a:rPr lang="cs-CZ" sz="2000" dirty="0" smtClean="0">
                <a:sym typeface="Symbol" pitchFamily="18" charset="2"/>
              </a:rPr>
              <a:t>CEJ)     </a:t>
            </a:r>
            <a:r>
              <a:rPr lang="cs-CZ" sz="2000" dirty="0">
                <a:sym typeface="Symbol" pitchFamily="18" charset="2"/>
              </a:rPr>
              <a:t>	</a:t>
            </a:r>
            <a:r>
              <a:rPr lang="cs-CZ" sz="2000" dirty="0" smtClean="0">
                <a:sym typeface="Symbol" pitchFamily="18" charset="2"/>
              </a:rPr>
              <a:t>5 	3-6 mm AL                                                  </a:t>
            </a:r>
            <a:r>
              <a:rPr lang="cs-CZ" sz="2000" dirty="0">
                <a:sym typeface="Symbol" pitchFamily="18" charset="2"/>
              </a:rPr>
              <a:t>	</a:t>
            </a:r>
            <a:r>
              <a:rPr lang="cs-CZ" sz="2000" dirty="0" smtClean="0">
                <a:sym typeface="Symbol" pitchFamily="18" charset="2"/>
              </a:rPr>
              <a:t>       	6 	&gt;</a:t>
            </a:r>
            <a:r>
              <a:rPr lang="cs-CZ" sz="2000" dirty="0">
                <a:sym typeface="Symbol" pitchFamily="18" charset="2"/>
              </a:rPr>
              <a:t>6 </a:t>
            </a:r>
            <a:r>
              <a:rPr lang="cs-CZ" sz="2000" dirty="0" smtClean="0">
                <a:sym typeface="Symbol" pitchFamily="18" charset="2"/>
              </a:rPr>
              <a:t>mm AL</a:t>
            </a:r>
          </a:p>
          <a:p>
            <a:pPr>
              <a:lnSpc>
                <a:spcPct val="90000"/>
              </a:lnSpc>
              <a:tabLst>
                <a:tab pos="3135313" algn="l"/>
              </a:tabLst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Kalkulace		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% míst s PDI 1-3/% míst s PDI 4-6</a:t>
            </a:r>
          </a:p>
          <a:p>
            <a:pPr>
              <a:lnSpc>
                <a:spcPct val="90000"/>
              </a:lnSpc>
            </a:pPr>
            <a:endParaRPr lang="cs-CZ" sz="2000" dirty="0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3857625" y="2365375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4552950" y="2698750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46" name="Oval 6"/>
          <p:cNvSpPr>
            <a:spLocks noChangeArrowheads="1"/>
          </p:cNvSpPr>
          <p:nvPr/>
        </p:nvSpPr>
        <p:spPr bwMode="auto">
          <a:xfrm>
            <a:off x="5657850" y="2708275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6038850" y="2355850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7153275" y="2365375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49" name="Oval 9"/>
          <p:cNvSpPr>
            <a:spLocks noChangeArrowheads="1"/>
          </p:cNvSpPr>
          <p:nvPr/>
        </p:nvSpPr>
        <p:spPr bwMode="auto">
          <a:xfrm>
            <a:off x="7867650" y="2698750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>
              <a:solidFill>
                <a:srgbClr val="339966"/>
              </a:solidFill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971550" y="6402814"/>
            <a:ext cx="7848922" cy="338554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i="1" dirty="0" err="1">
                <a:latin typeface="+mn-lt"/>
              </a:rPr>
              <a:t>Ramfjord</a:t>
            </a:r>
            <a:r>
              <a:rPr lang="en-GB" sz="1600" b="1" i="1" dirty="0">
                <a:latin typeface="+mn-lt"/>
              </a:rPr>
              <a:t> SP. The Periodontal Disease Index (PDI). J </a:t>
            </a:r>
            <a:r>
              <a:rPr lang="en-GB" sz="1600" b="1" i="1" dirty="0" err="1">
                <a:latin typeface="+mn-lt"/>
              </a:rPr>
              <a:t>Periodontol</a:t>
            </a:r>
            <a:r>
              <a:rPr lang="en-GB" sz="1600" b="1" i="1" dirty="0">
                <a:latin typeface="+mn-lt"/>
              </a:rPr>
              <a:t>. 1967; 38: 602-610.</a:t>
            </a:r>
          </a:p>
        </p:txBody>
      </p:sp>
      <p:sp>
        <p:nvSpPr>
          <p:cNvPr id="19" name="Elipsa 18"/>
          <p:cNvSpPr>
            <a:spLocks noChangeAspect="1"/>
          </p:cNvSpPr>
          <p:nvPr/>
        </p:nvSpPr>
        <p:spPr>
          <a:xfrm>
            <a:off x="4572000" y="4365104"/>
            <a:ext cx="1028376" cy="1028491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/>
          <p:nvPr/>
        </p:nvGrpSpPr>
        <p:grpSpPr>
          <a:xfrm>
            <a:off x="6300193" y="3284984"/>
            <a:ext cx="2611686" cy="2232248"/>
            <a:chOff x="6300193" y="3284984"/>
            <a:chExt cx="2611686" cy="2232248"/>
          </a:xfrm>
        </p:grpSpPr>
        <p:pic>
          <p:nvPicPr>
            <p:cNvPr id="23040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14235" b="11912"/>
            <a:stretch>
              <a:fillRect/>
            </a:stretch>
          </p:blipFill>
          <p:spPr bwMode="auto">
            <a:xfrm>
              <a:off x="6300193" y="3284984"/>
              <a:ext cx="2611686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bdélník 5"/>
            <p:cNvSpPr/>
            <p:nvPr/>
          </p:nvSpPr>
          <p:spPr>
            <a:xfrm rot="989206">
              <a:off x="8318735" y="4291362"/>
              <a:ext cx="8422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685800" y="1412776"/>
            <a:ext cx="82066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Vyšetření		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vizuálně + </a:t>
            </a:r>
            <a:r>
              <a:rPr lang="cs-CZ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parodontální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metricky 				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kalibrovaná sonda, orálně a vestibulárně</a:t>
            </a:r>
            <a:endParaRPr lang="cs-CZ" sz="20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  <a:tabLst>
                <a:tab pos="2873375" algn="l"/>
              </a:tabLst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Vyšetřované 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zuby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17 </a:t>
            </a:r>
            <a:r>
              <a:rPr lang="cs-CZ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16 15 14 13 12 11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21 22 23 24 25 26 27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		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47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46 45 44 43 42 41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31 32 33 34 35 36 37</a:t>
            </a: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                             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			</a:t>
            </a: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Kvantifikace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nálezu</a:t>
            </a:r>
          </a:p>
          <a:p>
            <a:pPr marL="342900" indent="-342900">
              <a:spcBef>
                <a:spcPts val="600"/>
              </a:spcBef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 </a:t>
            </a:r>
            <a:r>
              <a:rPr lang="cs-CZ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ve 14 lokalitách </a:t>
            </a:r>
            <a:r>
              <a:rPr lang="cs-CZ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 každém ze dvou </a:t>
            </a:r>
            <a:r>
              <a:rPr lang="cs-CZ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kvadrantů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  <a:tabLst>
                <a:tab pos="1790700" algn="l"/>
              </a:tabLst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Kalkulace		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„</a:t>
            </a:r>
            <a:r>
              <a:rPr lang="cs-CZ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Extent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    = % 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lokalit s 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AL&gt;1 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mm</a:t>
            </a:r>
          </a:p>
          <a:p>
            <a:pPr marL="342900" indent="-342900">
              <a:spcBef>
                <a:spcPts val="600"/>
              </a:spcBef>
              <a:tabLst>
                <a:tab pos="1790700" algn="l"/>
              </a:tabLst>
            </a:pP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„</a:t>
            </a:r>
            <a:r>
              <a:rPr lang="cs-CZ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Severity</a:t>
            </a:r>
            <a:r>
              <a:rPr lang="cs-CZ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“ 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=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ø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 AL 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v </a:t>
            </a: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ahoma" pitchFamily="34" charset="0"/>
              </a:rPr>
              <a:t>mm</a:t>
            </a:r>
          </a:p>
          <a:p>
            <a:pPr marL="342900" indent="-342900">
              <a:spcBef>
                <a:spcPts val="600"/>
              </a:spcBef>
              <a:tabLst>
                <a:tab pos="1790700" algn="l"/>
              </a:tabLst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  <a:p>
            <a:pPr marL="342900" indent="-342900">
              <a:spcBef>
                <a:spcPts val="600"/>
              </a:spcBef>
              <a:buFontTx/>
              <a:buChar char="•"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Výsledná hodnota		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extent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(%)/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severity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(mm)</a:t>
            </a:r>
            <a:endParaRPr lang="cs-CZ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91530"/>
            <a:ext cx="7772400" cy="1143000"/>
          </a:xfrm>
        </p:spPr>
        <p:txBody>
          <a:bodyPr/>
          <a:lstStyle/>
          <a:p>
            <a:r>
              <a:rPr lang="cs-CZ" sz="2800" dirty="0" err="1"/>
              <a:t>Extent</a:t>
            </a:r>
            <a:r>
              <a:rPr lang="cs-CZ" sz="2800" dirty="0"/>
              <a:t> and </a:t>
            </a:r>
            <a:r>
              <a:rPr lang="cs-CZ" sz="2800" dirty="0" err="1"/>
              <a:t>Severity</a:t>
            </a:r>
            <a:r>
              <a:rPr lang="cs-CZ" sz="2800" dirty="0"/>
              <a:t> Index (ESI)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/>
              <a:t>(</a:t>
            </a:r>
            <a:r>
              <a:rPr lang="cs-CZ" sz="1800" dirty="0" err="1"/>
              <a:t>Carlos</a:t>
            </a:r>
            <a:r>
              <a:rPr lang="cs-CZ" sz="1800" dirty="0"/>
              <a:t> et al. 1986)</a:t>
            </a:r>
            <a:r>
              <a:rPr lang="cs-CZ" sz="2800" dirty="0"/>
              <a:t/>
            </a:r>
            <a:br>
              <a:rPr lang="cs-CZ" sz="2800" dirty="0"/>
            </a:br>
            <a:endParaRPr lang="en-GB" sz="2800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684213" y="6092825"/>
            <a:ext cx="8064500" cy="584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i="1" dirty="0">
                <a:latin typeface="+mn-lt"/>
              </a:rPr>
              <a:t>Carlos JP, Wolfe MD, Kingman A. The extent and severity index: a simple method for use in epidemiologic studies of periodontal disease. J </a:t>
            </a:r>
            <a:r>
              <a:rPr lang="en-GB" sz="1600" b="1" i="1" dirty="0" err="1">
                <a:latin typeface="+mn-lt"/>
              </a:rPr>
              <a:t>Clin</a:t>
            </a:r>
            <a:r>
              <a:rPr lang="en-GB" sz="1600" b="1" i="1" dirty="0">
                <a:latin typeface="+mn-lt"/>
              </a:rPr>
              <a:t> </a:t>
            </a:r>
            <a:r>
              <a:rPr lang="en-GB" sz="1600" b="1" i="1" dirty="0" err="1">
                <a:latin typeface="+mn-lt"/>
              </a:rPr>
              <a:t>Periodontol</a:t>
            </a:r>
            <a:r>
              <a:rPr lang="en-GB" sz="1600" b="1" i="1" dirty="0">
                <a:latin typeface="+mn-lt"/>
              </a:rPr>
              <a:t> 1986;13:500–505.</a:t>
            </a:r>
          </a:p>
        </p:txBody>
      </p:sp>
      <p:sp>
        <p:nvSpPr>
          <p:cNvPr id="8" name="Elipsa 7"/>
          <p:cNvSpPr>
            <a:spLocks noChangeAspect="1"/>
          </p:cNvSpPr>
          <p:nvPr/>
        </p:nvSpPr>
        <p:spPr>
          <a:xfrm>
            <a:off x="4951859" y="3965451"/>
            <a:ext cx="1028376" cy="1028491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8077200" cy="1143000"/>
          </a:xfrm>
        </p:spPr>
        <p:txBody>
          <a:bodyPr/>
          <a:lstStyle/>
          <a:p>
            <a:r>
              <a:rPr lang="cs-CZ" sz="2800" dirty="0" err="1"/>
              <a:t>Community</a:t>
            </a:r>
            <a:r>
              <a:rPr lang="cs-CZ" sz="2800" dirty="0"/>
              <a:t> </a:t>
            </a:r>
            <a:r>
              <a:rPr lang="cs-CZ" sz="2800" dirty="0" err="1"/>
              <a:t>Periodontal</a:t>
            </a:r>
            <a:r>
              <a:rPr lang="cs-CZ" sz="2800" dirty="0"/>
              <a:t> Index of </a:t>
            </a:r>
            <a:r>
              <a:rPr lang="cs-CZ" sz="2800" dirty="0" err="1"/>
              <a:t>Treatment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 – CPI TN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Ainamo</a:t>
            </a:r>
            <a:r>
              <a:rPr lang="cs-CZ" sz="2400" dirty="0"/>
              <a:t>, </a:t>
            </a:r>
            <a:r>
              <a:rPr lang="cs-CZ" sz="2400" dirty="0" err="1" smtClean="0"/>
              <a:t>Barmes</a:t>
            </a:r>
            <a:r>
              <a:rPr lang="cs-CZ" sz="2400" dirty="0" smtClean="0"/>
              <a:t> et al. 1982, od 1986 CPI)</a:t>
            </a:r>
            <a:endParaRPr lang="cs-CZ" sz="2400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9796"/>
            <a:ext cx="82073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Vyšetření		</a:t>
            </a:r>
            <a:r>
              <a:rPr lang="cs-CZ" sz="2000" dirty="0"/>
              <a:t>vizuálně + WHO sonda 	 </a:t>
            </a:r>
          </a:p>
          <a:p>
            <a:pPr>
              <a:lnSpc>
                <a:spcPct val="90000"/>
              </a:lnSpc>
            </a:pPr>
            <a:r>
              <a:rPr lang="cs-CZ" dirty="0"/>
              <a:t>Vyšetřované      </a:t>
            </a:r>
            <a:r>
              <a:rPr lang="cs-CZ" sz="1600" dirty="0">
                <a:latin typeface="Courier New" pitchFamily="49" charset="0"/>
              </a:rPr>
              <a:t>17 16 15 14 13 12 11 21 22 23 24 25 26 27 </a:t>
            </a:r>
            <a:r>
              <a:rPr lang="cs-CZ" dirty="0"/>
              <a:t>zuby</a:t>
            </a:r>
            <a:r>
              <a:rPr lang="cs-CZ" sz="2000" dirty="0"/>
              <a:t> </a:t>
            </a:r>
            <a:r>
              <a:rPr lang="cs-CZ" sz="1600" dirty="0">
                <a:latin typeface="Courier New" pitchFamily="49" charset="0"/>
              </a:rPr>
              <a:t>		47 46 45 44 43 42 41 31 32 33 34 35 36 37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/>
              <a:t>Hodnocení	</a:t>
            </a:r>
            <a:r>
              <a:rPr lang="cs-CZ" sz="2000" dirty="0"/>
              <a:t>sextanty, </a:t>
            </a:r>
            <a:r>
              <a:rPr lang="cs-CZ" sz="2000" dirty="0">
                <a:sym typeface="Symbol" pitchFamily="18" charset="2"/>
              </a:rPr>
              <a:t>2 zuby v sextantu</a:t>
            </a:r>
            <a:r>
              <a:rPr lang="cs-CZ" sz="2000" dirty="0"/>
              <a:t>	               				&lt;19 let může se hodnotit                       				&gt;19 let může se hodnotit	</a:t>
            </a:r>
          </a:p>
          <a:p>
            <a:pPr>
              <a:lnSpc>
                <a:spcPct val="90000"/>
              </a:lnSpc>
              <a:tabLst>
                <a:tab pos="3135313" algn="l"/>
                <a:tab pos="3495675" algn="l"/>
              </a:tabLst>
            </a:pPr>
            <a:r>
              <a:rPr lang="cs-CZ" dirty="0" smtClean="0"/>
              <a:t>Kvantifikace </a:t>
            </a:r>
            <a:r>
              <a:rPr lang="cs-CZ" dirty="0"/>
              <a:t>nálezu	</a:t>
            </a:r>
            <a:r>
              <a:rPr lang="cs-CZ" sz="2000" dirty="0" smtClean="0"/>
              <a:t>0 	absence </a:t>
            </a:r>
            <a:r>
              <a:rPr lang="cs-CZ" sz="2000" dirty="0"/>
              <a:t>zánětu, ZK                   		</a:t>
            </a:r>
            <a:r>
              <a:rPr lang="cs-CZ" sz="2000" dirty="0" smtClean="0"/>
              <a:t>1 	BOP                     </a:t>
            </a:r>
            <a:r>
              <a:rPr lang="cs-CZ" sz="2000" dirty="0"/>
              <a:t>				</a:t>
            </a:r>
            <a:r>
              <a:rPr lang="cs-CZ" sz="2000" dirty="0" smtClean="0"/>
              <a:t>2 	ZK</a:t>
            </a:r>
            <a:r>
              <a:rPr lang="cs-CZ" sz="2000" dirty="0"/>
              <a:t>, </a:t>
            </a:r>
            <a:r>
              <a:rPr lang="cs-CZ" sz="2000" dirty="0" err="1"/>
              <a:t>iatrogenní</a:t>
            </a:r>
            <a:r>
              <a:rPr lang="cs-CZ" sz="2000" dirty="0"/>
              <a:t> iritace 			</a:t>
            </a:r>
            <a:r>
              <a:rPr lang="cs-CZ" sz="2000" dirty="0" smtClean="0"/>
              <a:t>3 	PD - &gt;3,5&lt;5,5 </a:t>
            </a:r>
            <a:r>
              <a:rPr lang="cs-CZ" sz="2000" dirty="0"/>
              <a:t>mm                                           	</a:t>
            </a:r>
            <a:r>
              <a:rPr lang="cs-CZ" sz="2000" dirty="0" smtClean="0"/>
              <a:t>4 	PD - &gt;5,5 </a:t>
            </a:r>
            <a:r>
              <a:rPr lang="cs-CZ" sz="2000" dirty="0"/>
              <a:t>mm                                        	</a:t>
            </a:r>
            <a:endParaRPr lang="cs-CZ" sz="2000" dirty="0" smtClean="0"/>
          </a:p>
          <a:p>
            <a:pPr>
              <a:lnSpc>
                <a:spcPct val="90000"/>
              </a:lnSpc>
              <a:buNone/>
              <a:tabLst>
                <a:tab pos="3135313" algn="l"/>
                <a:tab pos="3495675" algn="l"/>
              </a:tabLst>
            </a:pPr>
            <a:r>
              <a:rPr lang="cs-CZ" sz="2000" dirty="0" smtClean="0"/>
              <a:t>		x 	</a:t>
            </a:r>
            <a:r>
              <a:rPr lang="cs-CZ" sz="2000" dirty="0" err="1" smtClean="0"/>
              <a:t>nehodnotitelný</a:t>
            </a:r>
            <a:r>
              <a:rPr lang="cs-CZ" sz="2000" dirty="0" smtClean="0"/>
              <a:t> </a:t>
            </a:r>
            <a:r>
              <a:rPr lang="cs-CZ" sz="2000" dirty="0"/>
              <a:t>sextant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333399"/>
                </a:solidFill>
              </a:rPr>
              <a:t>Výsledek		</a:t>
            </a:r>
            <a:r>
              <a:rPr lang="cs-CZ" sz="2000" dirty="0">
                <a:solidFill>
                  <a:srgbClr val="333399"/>
                </a:solidFill>
              </a:rPr>
              <a:t>nejvyšší nalezená hodnota CPI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3848100" y="1820863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5657850" y="1830388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7896225" y="1801813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71" name="Oval 7"/>
          <p:cNvSpPr>
            <a:spLocks noChangeArrowheads="1"/>
          </p:cNvSpPr>
          <p:nvPr/>
        </p:nvSpPr>
        <p:spPr bwMode="auto">
          <a:xfrm>
            <a:off x="7886700" y="2116138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5657850" y="2144713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3829050" y="2154238"/>
            <a:ext cx="381000" cy="381000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971550" y="6016625"/>
            <a:ext cx="7920930" cy="8255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 b="1" i="1" dirty="0" err="1">
                <a:latin typeface="+mn-lt"/>
                <a:cs typeface="Tahoma" pitchFamily="34" charset="0"/>
              </a:rPr>
              <a:t>Ainamo</a:t>
            </a:r>
            <a:r>
              <a:rPr lang="en-GB" sz="1600" b="1" i="1" dirty="0">
                <a:latin typeface="+mn-lt"/>
                <a:cs typeface="Tahoma" pitchFamily="34" charset="0"/>
              </a:rPr>
              <a:t> J, </a:t>
            </a:r>
            <a:r>
              <a:rPr lang="en-GB" sz="1600" b="1" i="1" dirty="0" err="1">
                <a:latin typeface="+mn-lt"/>
                <a:cs typeface="Tahoma" pitchFamily="34" charset="0"/>
              </a:rPr>
              <a:t>Barmes</a:t>
            </a:r>
            <a:r>
              <a:rPr lang="en-GB" sz="1600" b="1" i="1" dirty="0">
                <a:latin typeface="+mn-lt"/>
                <a:cs typeface="Tahoma" pitchFamily="34" charset="0"/>
              </a:rPr>
              <a:t> D, et al.</a:t>
            </a:r>
            <a:r>
              <a:rPr lang="cs-CZ" sz="1600" b="1" i="1" dirty="0">
                <a:latin typeface="+mn-lt"/>
                <a:cs typeface="Tahoma" pitchFamily="34" charset="0"/>
              </a:rPr>
              <a:t>:</a:t>
            </a:r>
            <a:r>
              <a:rPr lang="en-GB" sz="1600" b="1" i="1" dirty="0">
                <a:latin typeface="+mn-lt"/>
                <a:cs typeface="Tahoma" pitchFamily="34" charset="0"/>
              </a:rPr>
              <a:t> Development of the World Health Organization (WHO) Community Periodontal Index of Treatment Needs (CPITN). International Dental Journal. 1982; 32: 281-291.</a:t>
            </a:r>
          </a:p>
        </p:txBody>
      </p:sp>
      <p:sp>
        <p:nvSpPr>
          <p:cNvPr id="25" name="Elipsa 24"/>
          <p:cNvSpPr>
            <a:spLocks noChangeAspect="1"/>
          </p:cNvSpPr>
          <p:nvPr/>
        </p:nvSpPr>
        <p:spPr>
          <a:xfrm>
            <a:off x="3923928" y="4077072"/>
            <a:ext cx="1028376" cy="10284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cs-CZ" sz="2800" dirty="0" err="1"/>
              <a:t>Community</a:t>
            </a:r>
            <a:r>
              <a:rPr lang="cs-CZ" sz="2800" dirty="0"/>
              <a:t> </a:t>
            </a:r>
            <a:r>
              <a:rPr lang="cs-CZ" sz="2800" dirty="0" err="1"/>
              <a:t>Periodontal</a:t>
            </a:r>
            <a:r>
              <a:rPr lang="cs-CZ" sz="2800" dirty="0"/>
              <a:t> Index of </a:t>
            </a:r>
            <a:r>
              <a:rPr lang="cs-CZ" sz="2800" dirty="0" err="1"/>
              <a:t>Treatment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 – </a:t>
            </a:r>
            <a:r>
              <a:rPr lang="cs-CZ" sz="2800" dirty="0" smtClean="0"/>
              <a:t>CPI</a:t>
            </a:r>
            <a:r>
              <a:rPr lang="cs-CZ" dirty="0" smtClean="0"/>
              <a:t> </a:t>
            </a:r>
            <a:r>
              <a:rPr lang="cs-CZ" sz="2400" dirty="0"/>
              <a:t>(</a:t>
            </a:r>
            <a:r>
              <a:rPr lang="cs-CZ" sz="2400" dirty="0" err="1"/>
              <a:t>Ainamo</a:t>
            </a:r>
            <a:r>
              <a:rPr lang="cs-CZ" sz="2400" dirty="0"/>
              <a:t>, </a:t>
            </a:r>
            <a:r>
              <a:rPr lang="cs-CZ" sz="2400" dirty="0" err="1"/>
              <a:t>Barmes</a:t>
            </a:r>
            <a:r>
              <a:rPr lang="cs-CZ" sz="2400" dirty="0"/>
              <a:t> </a:t>
            </a:r>
            <a:r>
              <a:rPr lang="cs-CZ" sz="2400" dirty="0" smtClean="0"/>
              <a:t>1986)</a:t>
            </a:r>
            <a:endParaRPr lang="cs-CZ" sz="24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7375" cy="3824064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dirty="0"/>
              <a:t> Kvantifikace	TN                                                       	nálezu	</a:t>
            </a:r>
            <a:r>
              <a:rPr lang="cs-CZ" sz="2000" dirty="0"/>
              <a:t>I	CPI=1	OH instruktáže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2000" dirty="0"/>
              <a:t>		II	CPI=2-3	</a:t>
            </a:r>
            <a:r>
              <a:rPr lang="cs-CZ" sz="2000" dirty="0" err="1"/>
              <a:t>instr</a:t>
            </a:r>
            <a:r>
              <a:rPr lang="cs-CZ" sz="2000" dirty="0"/>
              <a:t>. + </a:t>
            </a:r>
            <a:r>
              <a:rPr lang="cs-CZ" sz="2000" dirty="0" smtClean="0"/>
              <a:t>OZK + konzerv. léčba</a:t>
            </a:r>
            <a:endParaRPr lang="cs-CZ" sz="2000" dirty="0"/>
          </a:p>
          <a:p>
            <a:pPr marL="0" indent="0" eaLnBrk="0" hangingPunct="0">
              <a:spcBef>
                <a:spcPct val="0"/>
              </a:spcBef>
              <a:buFontTx/>
              <a:buNone/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2000" dirty="0"/>
              <a:t>		III	CPI=4	I+II+ specializovaná 				</a:t>
            </a:r>
            <a:r>
              <a:rPr lang="cs-CZ" sz="2000" dirty="0" smtClean="0"/>
              <a:t>	parodontologická </a:t>
            </a:r>
            <a:r>
              <a:rPr lang="cs-CZ" sz="2000" dirty="0"/>
              <a:t>péče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2000" dirty="0"/>
              <a:t> </a:t>
            </a:r>
          </a:p>
          <a:p>
            <a:pPr marL="0" indent="0" eaLnBrk="0" hangingPunct="0">
              <a:spcBef>
                <a:spcPct val="0"/>
              </a:spcBef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dirty="0"/>
              <a:t> Interpretace	CPI jedince 	</a:t>
            </a:r>
            <a:r>
              <a:rPr lang="cs-CZ" dirty="0" smtClean="0"/>
              <a:t>	</a:t>
            </a:r>
            <a:r>
              <a:rPr lang="cs-CZ" sz="2000" dirty="0" smtClean="0"/>
              <a:t>nejvyšší </a:t>
            </a:r>
            <a:r>
              <a:rPr lang="cs-CZ" sz="2000" dirty="0"/>
              <a:t>hodnota</a:t>
            </a:r>
            <a:endParaRPr lang="cs-CZ" dirty="0"/>
          </a:p>
          <a:p>
            <a:pPr marL="0" indent="0" eaLnBrk="0" hangingPunct="0">
              <a:spcBef>
                <a:spcPct val="0"/>
              </a:spcBef>
              <a:buFontTx/>
              <a:buNone/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2000" dirty="0"/>
              <a:t>		</a:t>
            </a:r>
          </a:p>
          <a:p>
            <a:pPr marL="0" indent="0" eaLnBrk="0" hangingPunct="0">
              <a:spcBef>
                <a:spcPct val="0"/>
              </a:spcBef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2000" dirty="0"/>
              <a:t>  </a:t>
            </a:r>
            <a:r>
              <a:rPr lang="cs-CZ" dirty="0"/>
              <a:t>Použití	CPI	</a:t>
            </a:r>
            <a:r>
              <a:rPr lang="cs-CZ" dirty="0" smtClean="0"/>
              <a:t>	</a:t>
            </a:r>
            <a:r>
              <a:rPr lang="cs-CZ" sz="2000" dirty="0" smtClean="0"/>
              <a:t>epidemiologické </a:t>
            </a:r>
            <a:r>
              <a:rPr lang="cs-CZ" sz="2000" dirty="0"/>
              <a:t>studie</a:t>
            </a:r>
          </a:p>
          <a:p>
            <a:pPr marL="0" indent="0" eaLnBrk="0" hangingPunct="0">
              <a:spcBef>
                <a:spcPct val="0"/>
              </a:spcBef>
              <a:buFontTx/>
              <a:buNone/>
              <a:tabLst>
                <a:tab pos="288925" algn="l"/>
                <a:tab pos="2755900" algn="l"/>
                <a:tab pos="3232150" algn="l"/>
                <a:tab pos="4397375" algn="l"/>
                <a:tab pos="4864100" algn="l"/>
              </a:tabLst>
            </a:pPr>
            <a:r>
              <a:rPr lang="cs-CZ" sz="1800" dirty="0"/>
              <a:t>		</a:t>
            </a:r>
            <a:r>
              <a:rPr lang="cs-CZ" dirty="0"/>
              <a:t>TN		</a:t>
            </a:r>
            <a:r>
              <a:rPr lang="cs-CZ" sz="2000" dirty="0"/>
              <a:t>potřeba </a:t>
            </a:r>
            <a:r>
              <a:rPr lang="cs-CZ" sz="2000" dirty="0" err="1" smtClean="0"/>
              <a:t>hygienistické</a:t>
            </a:r>
            <a:r>
              <a:rPr lang="cs-CZ" sz="2000" dirty="0" smtClean="0"/>
              <a:t>, 					všeobecné a specializované 				parodontologické </a:t>
            </a:r>
            <a:r>
              <a:rPr lang="cs-CZ" sz="2000" dirty="0"/>
              <a:t>péče </a:t>
            </a:r>
            <a:r>
              <a:rPr lang="cs-CZ" sz="2000" dirty="0" smtClean="0"/>
              <a:t>				</a:t>
            </a:r>
            <a:r>
              <a:rPr lang="cs-CZ" sz="2000" dirty="0" smtClean="0"/>
              <a:t>	v </a:t>
            </a:r>
            <a:r>
              <a:rPr lang="cs-CZ" sz="2000" dirty="0" smtClean="0"/>
              <a:t>populaci</a:t>
            </a:r>
            <a:r>
              <a:rPr lang="cs-CZ" sz="1800" dirty="0"/>
              <a:t>	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75856" y="5013176"/>
            <a:ext cx="5328394" cy="14401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71550" y="1124744"/>
            <a:ext cx="7488882" cy="50013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cs-CZ" sz="1800" b="1" dirty="0" smtClean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hierarchie skórování neodpovídá klinickým nálezům</a:t>
            </a:r>
            <a:endParaRPr lang="cs-CZ" sz="18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6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8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</a:pPr>
            <a:endParaRPr lang="cs-CZ" sz="18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8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8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800" b="1" dirty="0" smtClean="0">
              <a:latin typeface="+mn-lt"/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cs-CZ" sz="1800" b="1" dirty="0" smtClean="0">
                <a:latin typeface="+mn-lt"/>
              </a:rPr>
              <a:t> </a:t>
            </a:r>
            <a:r>
              <a:rPr lang="cs-CZ" sz="2000" b="1" dirty="0" smtClean="0">
                <a:latin typeface="+mn-lt"/>
              </a:rPr>
              <a:t>CPI nehodnotí AL, </a:t>
            </a:r>
            <a:r>
              <a:rPr lang="cs-CZ" sz="2000" b="1" dirty="0" err="1" smtClean="0">
                <a:latin typeface="+mn-lt"/>
              </a:rPr>
              <a:t>furkace</a:t>
            </a:r>
            <a:r>
              <a:rPr lang="cs-CZ" sz="2000" b="1" dirty="0" smtClean="0">
                <a:latin typeface="+mn-lt"/>
              </a:rPr>
              <a:t>, viklavost (poruchu funkce)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cs-CZ" sz="2000" b="1" dirty="0" smtClean="0">
                <a:latin typeface="+mn-lt"/>
              </a:rPr>
              <a:t> CPI 0-1 při atrofii nebo po apikálním posunu </a:t>
            </a:r>
            <a:r>
              <a:rPr lang="cs-CZ" sz="2000" b="1" dirty="0" err="1" smtClean="0">
                <a:latin typeface="+mn-lt"/>
              </a:rPr>
              <a:t>parodontu</a:t>
            </a:r>
            <a:r>
              <a:rPr lang="cs-CZ" sz="2000" b="1" dirty="0" smtClean="0">
                <a:latin typeface="+mn-lt"/>
              </a:rPr>
              <a:t> po léčbě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266700" algn="l"/>
              </a:tabLst>
            </a:pPr>
            <a:r>
              <a:rPr lang="cs-CZ" sz="2000" b="1" dirty="0" smtClean="0">
                <a:latin typeface="+mn-lt"/>
              </a:rPr>
              <a:t>CPI podhodnocuje počáteční a nadhodnocuje pokročilou 	</a:t>
            </a:r>
            <a:r>
              <a:rPr lang="cs-CZ" sz="2000" b="1" dirty="0" err="1" smtClean="0">
                <a:latin typeface="+mn-lt"/>
              </a:rPr>
              <a:t>parodontitidu</a:t>
            </a:r>
            <a:r>
              <a:rPr lang="cs-CZ" sz="2000" b="1" dirty="0" smtClean="0">
                <a:latin typeface="+mn-lt"/>
              </a:rPr>
              <a:t> 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cs-CZ" sz="2000" b="1" dirty="0" smtClean="0">
                <a:latin typeface="+mn-lt"/>
              </a:rPr>
              <a:t> Hodnocení šesti zubů nezobrazuje rozsah postižení </a:t>
            </a:r>
            <a:r>
              <a:rPr lang="cs-CZ" sz="2000" b="1" dirty="0" err="1" smtClean="0">
                <a:latin typeface="+mn-lt"/>
              </a:rPr>
              <a:t>parodontu</a:t>
            </a:r>
            <a:endParaRPr lang="cs-CZ" sz="20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endParaRPr lang="cs-CZ" sz="1100" b="1" dirty="0" smtClean="0">
              <a:latin typeface="+mn-lt"/>
            </a:endParaRP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Ø"/>
            </a:pPr>
            <a:r>
              <a:rPr lang="cs-CZ" sz="1800" b="1" dirty="0" smtClean="0">
                <a:latin typeface="+mn-lt"/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Návrh:  CPI vyjadřovat </a:t>
            </a:r>
            <a:r>
              <a:rPr lang="cs-CZ" sz="2000" b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binominálně</a:t>
            </a:r>
            <a:r>
              <a:rPr lang="cs-CZ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lvl="1">
              <a:buClr>
                <a:srgbClr val="FF0000"/>
              </a:buClr>
              <a:buSzPct val="110000"/>
              <a:buFont typeface="Wingdings" pitchFamily="2" charset="2"/>
              <a:buChar char="Ø"/>
              <a:tabLst>
                <a:tab pos="812800" algn="l"/>
              </a:tabLst>
            </a:pPr>
            <a:r>
              <a:rPr lang="cs-CZ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[</a:t>
            </a:r>
            <a:r>
              <a:rPr lang="cs-CZ" sz="2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celkové CPI skóre/počet (procento)postižených 	sextantů, příklad CPI 3/3</a:t>
            </a:r>
            <a:r>
              <a:rPr lang="en-US" sz="20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]</a:t>
            </a:r>
            <a:endParaRPr lang="en-GB" sz="1800" b="1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cs-CZ" dirty="0" smtClean="0"/>
              <a:t>Námitky proti CPI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71550" y="1601724"/>
          <a:ext cx="7486650" cy="12512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28242"/>
                <a:gridCol w="3262858"/>
                <a:gridCol w="2495550"/>
              </a:tblGrid>
              <a:tr h="336046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BOP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ZK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604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CPI 2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30-47 % ne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(Hecová a spol. 2013) 39-43 % ne</a:t>
                      </a:r>
                      <a:endParaRPr lang="en-GB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604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CPI 3-4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42-67% ne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25 % ne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71550" y="6021288"/>
            <a:ext cx="7920930" cy="830997"/>
          </a:xfrm>
          <a:prstGeom prst="rect">
            <a:avLst/>
          </a:prstGeom>
          <a:solidFill>
            <a:srgbClr val="C0C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latin typeface="+mn-lt"/>
              </a:rPr>
              <a:t>Leroy</a:t>
            </a:r>
            <a:r>
              <a:rPr lang="cs-CZ" sz="1600" b="1" i="1" dirty="0" smtClean="0">
                <a:latin typeface="+mn-lt"/>
              </a:rPr>
              <a:t> R, Eaton KA, </a:t>
            </a:r>
            <a:r>
              <a:rPr lang="cs-CZ" sz="1600" b="1" i="1" dirty="0" err="1" smtClean="0">
                <a:latin typeface="+mn-lt"/>
              </a:rPr>
              <a:t>Savage</a:t>
            </a:r>
            <a:r>
              <a:rPr lang="cs-CZ" sz="1600" b="1" i="1" dirty="0" smtClean="0">
                <a:latin typeface="+mn-lt"/>
              </a:rPr>
              <a:t> A.</a:t>
            </a:r>
            <a:r>
              <a:rPr lang="en-US" sz="1600" b="1" i="1" dirty="0" smtClean="0">
                <a:latin typeface="+mn-lt"/>
              </a:rPr>
              <a:t> Methodological issues in epidemiological</a:t>
            </a:r>
          </a:p>
          <a:p>
            <a:pPr algn="r"/>
            <a:r>
              <a:rPr lang="en-US" sz="1600" b="1" i="1" dirty="0" smtClean="0">
                <a:latin typeface="+mn-lt"/>
              </a:rPr>
              <a:t>studies of </a:t>
            </a:r>
            <a:r>
              <a:rPr lang="en-US" sz="1600" b="1" i="1" dirty="0" err="1" smtClean="0">
                <a:latin typeface="+mn-lt"/>
              </a:rPr>
              <a:t>periodontitis</a:t>
            </a:r>
            <a:r>
              <a:rPr lang="en-US" sz="1600" b="1" i="1" dirty="0" smtClean="0">
                <a:latin typeface="+mn-lt"/>
              </a:rPr>
              <a:t> - how can it be improved? BMC Oral Health 2010, 10:8</a:t>
            </a:r>
            <a:r>
              <a:rPr lang="cs-CZ" sz="1600" b="1" i="1" dirty="0" smtClean="0">
                <a:latin typeface="+mn-lt"/>
              </a:rPr>
              <a:t>, </a:t>
            </a:r>
            <a:r>
              <a:rPr lang="en-US" sz="1600" b="1" i="1" dirty="0" err="1" smtClean="0">
                <a:latin typeface="+mn-lt"/>
              </a:rPr>
              <a:t>doi</a:t>
            </a:r>
            <a:r>
              <a:rPr lang="en-US" sz="1600" b="1" i="1" dirty="0" smtClean="0">
                <a:latin typeface="+mn-lt"/>
              </a:rPr>
              <a:t>: 10.1186/1472-6831-10-8</a:t>
            </a:r>
            <a:endParaRPr lang="en-GB" sz="16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smtClean="0"/>
              <a:t>Kvalitativní a kvantitativní vypovídací schopnost CPI </a:t>
            </a:r>
            <a:r>
              <a:rPr lang="cs-CZ" sz="2000" dirty="0" smtClean="0"/>
              <a:t>(příklad)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4390256" cy="4114800"/>
          </a:xfrm>
        </p:spPr>
        <p:txBody>
          <a:bodyPr/>
          <a:lstStyle/>
          <a:p>
            <a:pPr>
              <a:buNone/>
            </a:pPr>
            <a:r>
              <a:rPr lang="cs-CZ" sz="1800" dirty="0" smtClean="0">
                <a:solidFill>
                  <a:schemeClr val="accent2">
                    <a:lumMod val="75000"/>
                  </a:schemeClr>
                </a:solidFill>
              </a:rPr>
              <a:t>Hana Hecová a spol. (2013)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Stav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parodontu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těhotných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žen</a:t>
            </a:r>
            <a:endParaRPr lang="cs-CZ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1800" dirty="0" smtClean="0"/>
              <a:t>Ženy s fyziologickým (61) a rizikovým (81) těhotenstvím</a:t>
            </a:r>
          </a:p>
          <a:p>
            <a:pPr>
              <a:buNone/>
            </a:pPr>
            <a:r>
              <a:rPr lang="cs-CZ" sz="1800" dirty="0" smtClean="0"/>
              <a:t>Hodnocení stavu </a:t>
            </a:r>
            <a:r>
              <a:rPr lang="cs-CZ" sz="1800" dirty="0" err="1" smtClean="0"/>
              <a:t>parodontu</a:t>
            </a:r>
            <a:r>
              <a:rPr lang="cs-CZ" sz="1800" dirty="0" smtClean="0"/>
              <a:t> CPI, PBI</a:t>
            </a:r>
          </a:p>
          <a:p>
            <a:pPr>
              <a:buNone/>
            </a:pPr>
            <a:r>
              <a:rPr lang="cs-CZ" sz="1800" dirty="0" smtClean="0"/>
              <a:t>Výsledky CPI</a:t>
            </a:r>
          </a:p>
          <a:p>
            <a:pPr marL="447675" lvl="1" indent="-180975">
              <a:buFont typeface="Wingdings" pitchFamily="2" charset="2"/>
              <a:buChar char="Ø"/>
              <a:tabLst>
                <a:tab pos="2962275" algn="l"/>
              </a:tabLst>
            </a:pPr>
            <a:r>
              <a:rPr lang="cs-CZ" sz="1400" dirty="0" smtClean="0"/>
              <a:t>CPI rozdíl FT </a:t>
            </a:r>
            <a:r>
              <a:rPr lang="cs-CZ" sz="1400" dirty="0" smtClean="0">
                <a:sym typeface="Symbol"/>
              </a:rPr>
              <a:t> RT	P = 0,1583*</a:t>
            </a:r>
          </a:p>
          <a:p>
            <a:pPr marL="447675" lvl="1" indent="-180975">
              <a:buFont typeface="Wingdings" pitchFamily="2" charset="2"/>
              <a:buChar char="Ø"/>
              <a:tabLst>
                <a:tab pos="2962275" algn="l"/>
              </a:tabLst>
            </a:pPr>
            <a:r>
              <a:rPr lang="cs-CZ" sz="1400" dirty="0" err="1" smtClean="0">
                <a:sym typeface="Symbol"/>
              </a:rPr>
              <a:t>Prům</a:t>
            </a:r>
            <a:r>
              <a:rPr lang="cs-CZ" sz="1400" dirty="0" smtClean="0">
                <a:sym typeface="Symbol"/>
              </a:rPr>
              <a:t>. počet sextantů CPI 3-4	P = 0,0322*</a:t>
            </a:r>
          </a:p>
          <a:p>
            <a:pPr marL="447675" lvl="1" indent="-180975">
              <a:buNone/>
              <a:tabLst>
                <a:tab pos="2962275" algn="l"/>
              </a:tabLst>
            </a:pPr>
            <a:r>
              <a:rPr lang="cs-CZ" sz="1400" dirty="0" smtClean="0">
                <a:sym typeface="Symbol"/>
              </a:rPr>
              <a:t>	* chí</a:t>
            </a:r>
            <a:r>
              <a:rPr lang="cs-CZ" sz="1400" baseline="30000" dirty="0" smtClean="0">
                <a:sym typeface="Symbol"/>
              </a:rPr>
              <a:t>2</a:t>
            </a:r>
            <a:r>
              <a:rPr lang="cs-CZ" sz="1400" dirty="0" smtClean="0">
                <a:sym typeface="Symbol"/>
              </a:rPr>
              <a:t> test</a:t>
            </a:r>
          </a:p>
          <a:p>
            <a:pPr marL="47625" indent="-180975">
              <a:buNone/>
              <a:tabLst>
                <a:tab pos="2962275" algn="l"/>
              </a:tabLst>
            </a:pPr>
            <a:endParaRPr lang="cs-CZ" sz="1800" dirty="0" smtClean="0">
              <a:sym typeface="Symbol"/>
            </a:endParaRPr>
          </a:p>
          <a:p>
            <a:pPr marL="47625" indent="-180975">
              <a:buNone/>
              <a:tabLst>
                <a:tab pos="2962275" algn="l"/>
              </a:tabLst>
            </a:pPr>
            <a:r>
              <a:rPr lang="cs-CZ" dirty="0" smtClean="0">
                <a:solidFill>
                  <a:srgbClr val="C00000"/>
                </a:solidFill>
                <a:sym typeface="Symbol"/>
              </a:rPr>
              <a:t>Rozdíl mezi FT a RT není ve stupni postižení ale v rozsahu postižení </a:t>
            </a:r>
            <a:r>
              <a:rPr lang="cs-CZ" dirty="0" err="1" smtClean="0">
                <a:solidFill>
                  <a:srgbClr val="C00000"/>
                </a:solidFill>
                <a:sym typeface="Symbol"/>
              </a:rPr>
              <a:t>parodontu</a:t>
            </a:r>
            <a:r>
              <a:rPr lang="cs-CZ" dirty="0" smtClean="0">
                <a:solidFill>
                  <a:srgbClr val="C00000"/>
                </a:solidFill>
                <a:sym typeface="Symbol"/>
              </a:rPr>
              <a:t>.</a:t>
            </a:r>
            <a:endParaRPr lang="cs-CZ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	</a:t>
            </a:r>
            <a:endParaRPr lang="en-GB" sz="18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5111750" y="1484784"/>
          <a:ext cx="403225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5054352" y="4111030"/>
          <a:ext cx="37981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16832"/>
            <a:ext cx="4968229" cy="4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29047"/>
            <a:ext cx="7772400" cy="1143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cs-CZ" dirty="0" smtClean="0"/>
              <a:t>Trend CPI ve věkové skupině 35-44 let 1994-2006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1073"/>
            <a:ext cx="3243461" cy="35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115616" y="163216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Průměrná hodnota CPI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16016" y="162880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Četnosti výskytu CPI=3 a 4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591037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Průměrná hodnota CPI není dostatečně citlivá pro sledování trendu vývoje stavu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parodontu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7644"/>
            <a:ext cx="7772400" cy="1143000"/>
          </a:xfrm>
        </p:spPr>
        <p:txBody>
          <a:bodyPr/>
          <a:lstStyle/>
          <a:p>
            <a:r>
              <a:rPr lang="cs-CZ" dirty="0" smtClean="0"/>
              <a:t>Práce citující vybrané </a:t>
            </a:r>
            <a:r>
              <a:rPr lang="cs-CZ" dirty="0" err="1" smtClean="0"/>
              <a:t>parodontální</a:t>
            </a:r>
            <a:r>
              <a:rPr lang="cs-CZ" dirty="0" smtClean="0"/>
              <a:t> indexy v databázi </a:t>
            </a:r>
            <a:r>
              <a:rPr lang="cs-CZ" dirty="0" err="1" smtClean="0"/>
              <a:t>PubMed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5800" y="1859240"/>
          <a:ext cx="7772400" cy="4820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2064"/>
                <a:gridCol w="1656184"/>
                <a:gridCol w="1800200"/>
                <a:gridCol w="1653952"/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PubMed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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1990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1990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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 2000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2000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/>
                        </a:rPr>
                        <a:t>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PMA	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gingivitis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666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 	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gingival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index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1097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1244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1485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GI-S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307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	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periodontal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index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PDI	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perio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dis. index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ESI	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&amp;</a:t>
                      </a: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severity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CPI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1791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3982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PIT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PSR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BPE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CPI </a:t>
                      </a: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(WHO 2013)</a:t>
                      </a:r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Skupina 8"/>
          <p:cNvGrpSpPr/>
          <p:nvPr/>
        </p:nvGrpSpPr>
        <p:grpSpPr>
          <a:xfrm>
            <a:off x="683568" y="2971800"/>
            <a:ext cx="7776864" cy="3722712"/>
            <a:chOff x="683568" y="2971800"/>
            <a:chExt cx="7776864" cy="3722712"/>
          </a:xfrm>
        </p:grpSpPr>
        <p:sp>
          <p:nvSpPr>
            <p:cNvPr id="5" name="Obdélník 4"/>
            <p:cNvSpPr/>
            <p:nvPr/>
          </p:nvSpPr>
          <p:spPr>
            <a:xfrm>
              <a:off x="683568" y="2971800"/>
              <a:ext cx="7776864" cy="3930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568" y="4811772"/>
              <a:ext cx="7776864" cy="3930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683568" y="6301436"/>
              <a:ext cx="7776864" cy="3930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smtClean="0"/>
              <a:t>Návrhy nového </a:t>
            </a:r>
            <a:r>
              <a:rPr lang="cs-CZ" dirty="0" err="1" smtClean="0"/>
              <a:t>parodonálního</a:t>
            </a:r>
            <a:r>
              <a:rPr lang="cs-CZ" dirty="0" smtClean="0"/>
              <a:t> indexu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3810000" cy="4114800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Požadavky</a:t>
            </a:r>
          </a:p>
          <a:p>
            <a:pPr marL="628650" lvl="1" indent="-266700"/>
            <a:r>
              <a:rPr lang="cs-CZ" sz="2000" dirty="0" smtClean="0"/>
              <a:t>hierarchický model</a:t>
            </a:r>
          </a:p>
          <a:p>
            <a:pPr marL="628650" lvl="1" indent="-266700"/>
            <a:r>
              <a:rPr lang="cs-CZ" sz="2000" dirty="0" smtClean="0"/>
              <a:t>stupeň a rozsah postižení</a:t>
            </a:r>
          </a:p>
          <a:p>
            <a:pPr marL="628650" lvl="1" indent="-266700"/>
            <a:r>
              <a:rPr lang="cs-CZ" sz="2000" dirty="0" smtClean="0"/>
              <a:t>reprodukovatelnost hodnocení</a:t>
            </a:r>
          </a:p>
          <a:p>
            <a:pPr marL="628650" lvl="1" indent="-266700"/>
            <a:r>
              <a:rPr lang="cs-CZ" sz="2000" dirty="0" smtClean="0"/>
              <a:t>mezinárodní srovnatelnost hodnocení</a:t>
            </a:r>
          </a:p>
          <a:p>
            <a:pPr marL="628650" lvl="1" indent="-266700"/>
            <a:r>
              <a:rPr lang="cs-CZ" sz="2000" dirty="0" smtClean="0"/>
              <a:t>akceptovatelná časová náročnost</a:t>
            </a:r>
          </a:p>
          <a:p>
            <a:pPr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Spolupráce</a:t>
            </a:r>
            <a:r>
              <a:rPr lang="cs-CZ" sz="2400" dirty="0" smtClean="0"/>
              <a:t> </a:t>
            </a:r>
          </a:p>
          <a:p>
            <a:pPr marL="266700" indent="-266700">
              <a:buNone/>
              <a:tabLst>
                <a:tab pos="361950" algn="l"/>
                <a:tab pos="628650" algn="l"/>
              </a:tabLst>
            </a:pPr>
            <a:r>
              <a:rPr lang="cs-CZ" sz="2400" dirty="0" smtClean="0"/>
              <a:t>	</a:t>
            </a:r>
            <a:r>
              <a:rPr lang="cs-CZ" sz="2400" dirty="0" smtClean="0"/>
              <a:t>		</a:t>
            </a:r>
            <a:r>
              <a:rPr lang="cs-CZ" sz="2000" dirty="0" smtClean="0"/>
              <a:t>AAP, EPA, BSP, DGP, 		BASCD, EADPH, WHO-OH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09728" y="1789112"/>
            <a:ext cx="4282752" cy="4114800"/>
          </a:xfrm>
        </p:spPr>
        <p:txBody>
          <a:bodyPr/>
          <a:lstStyle/>
          <a:p>
            <a:pPr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Modifikace CPI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1800" dirty="0" err="1" smtClean="0"/>
              <a:t>Periodontal</a:t>
            </a:r>
            <a:r>
              <a:rPr lang="cs-CZ" sz="1800" dirty="0" smtClean="0"/>
              <a:t> Index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Treatment</a:t>
            </a:r>
            <a:r>
              <a:rPr lang="cs-CZ" sz="1800" dirty="0" smtClean="0"/>
              <a:t> (PIT) </a:t>
            </a:r>
            <a:r>
              <a:rPr lang="cs-CZ" sz="1800" dirty="0" smtClean="0">
                <a:solidFill>
                  <a:srgbClr val="C00000"/>
                </a:solidFill>
              </a:rPr>
              <a:t>Eaton, </a:t>
            </a:r>
            <a:r>
              <a:rPr lang="cs-CZ" sz="1800" dirty="0" err="1" smtClean="0">
                <a:solidFill>
                  <a:srgbClr val="C00000"/>
                </a:solidFill>
              </a:rPr>
              <a:t>Woodman</a:t>
            </a:r>
            <a:r>
              <a:rPr lang="cs-CZ" sz="1800" dirty="0" smtClean="0">
                <a:solidFill>
                  <a:srgbClr val="C00000"/>
                </a:solidFill>
              </a:rPr>
              <a:t> (</a:t>
            </a:r>
            <a:r>
              <a:rPr lang="cs-CZ" sz="1800" dirty="0" smtClean="0">
                <a:solidFill>
                  <a:srgbClr val="C00000"/>
                </a:solidFill>
              </a:rPr>
              <a:t>1989)</a:t>
            </a:r>
          </a:p>
          <a:p>
            <a:pPr>
              <a:buNone/>
              <a:tabLst>
                <a:tab pos="628650" algn="l"/>
              </a:tabLst>
            </a:pP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600" dirty="0" smtClean="0">
                <a:solidFill>
                  <a:srgbClr val="0070C0"/>
                </a:solidFill>
              </a:rPr>
              <a:t>všechny zuby - CPI 0-3 (bez kamene) –  	6 hodnot + 6 hodnot z BTW</a:t>
            </a:r>
            <a:endParaRPr lang="cs-CZ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Periodontal</a:t>
            </a:r>
            <a:r>
              <a:rPr lang="cs-CZ" sz="1800" dirty="0" smtClean="0"/>
              <a:t> </a:t>
            </a:r>
            <a:r>
              <a:rPr lang="cs-CZ" sz="1800" dirty="0" err="1" smtClean="0"/>
              <a:t>Screening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Recording</a:t>
            </a:r>
            <a:r>
              <a:rPr lang="cs-CZ" sz="1800" dirty="0" smtClean="0"/>
              <a:t> Index (PSR) - </a:t>
            </a:r>
            <a:r>
              <a:rPr lang="cs-CZ" sz="1800" dirty="0" smtClean="0">
                <a:solidFill>
                  <a:srgbClr val="C00000"/>
                </a:solidFill>
              </a:rPr>
              <a:t>AAP, ADA (1992)</a:t>
            </a:r>
          </a:p>
          <a:p>
            <a:pPr>
              <a:buNone/>
              <a:tabLst>
                <a:tab pos="628650" algn="l"/>
              </a:tabLst>
            </a:pP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600" dirty="0" smtClean="0">
                <a:solidFill>
                  <a:srgbClr val="0070C0"/>
                </a:solidFill>
              </a:rPr>
              <a:t>„CPI“ zuby – 6 hodnot - * </a:t>
            </a:r>
            <a:r>
              <a:rPr lang="cs-CZ" sz="1600" dirty="0" err="1" smtClean="0">
                <a:solidFill>
                  <a:srgbClr val="0070C0"/>
                </a:solidFill>
              </a:rPr>
              <a:t>furkace</a:t>
            </a:r>
            <a:endParaRPr lang="cs-CZ" sz="1800" dirty="0" smtClean="0">
              <a:solidFill>
                <a:srgbClr val="0070C0"/>
              </a:solidFill>
            </a:endParaRPr>
          </a:p>
          <a:p>
            <a:pPr>
              <a:buNone/>
              <a:tabLst>
                <a:tab pos="628650" algn="l"/>
              </a:tabLst>
            </a:pPr>
            <a:r>
              <a:rPr lang="cs-CZ" sz="1800" dirty="0" smtClean="0"/>
              <a:t>	Basic </a:t>
            </a:r>
            <a:r>
              <a:rPr lang="cs-CZ" sz="1800" dirty="0" err="1" smtClean="0"/>
              <a:t>Periodontal</a:t>
            </a:r>
            <a:r>
              <a:rPr lang="cs-CZ" sz="1800" dirty="0" smtClean="0"/>
              <a:t> </a:t>
            </a:r>
            <a:r>
              <a:rPr lang="cs-CZ" sz="1800" dirty="0" err="1" smtClean="0"/>
              <a:t>Examination</a:t>
            </a:r>
            <a:r>
              <a:rPr lang="cs-CZ" sz="1800" dirty="0" smtClean="0"/>
              <a:t> Index (BPE) – </a:t>
            </a:r>
            <a:r>
              <a:rPr lang="cs-CZ" sz="1800" dirty="0" smtClean="0">
                <a:solidFill>
                  <a:srgbClr val="C00000"/>
                </a:solidFill>
              </a:rPr>
              <a:t>BPS (1994)</a:t>
            </a:r>
          </a:p>
          <a:p>
            <a:pPr>
              <a:buNone/>
              <a:tabLst>
                <a:tab pos="628650" algn="l"/>
              </a:tabLst>
            </a:pP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600" dirty="0" smtClean="0">
                <a:solidFill>
                  <a:srgbClr val="0070C0"/>
                </a:solidFill>
              </a:rPr>
              <a:t>všechny zuby – 6 hodnot - * </a:t>
            </a:r>
            <a:r>
              <a:rPr lang="cs-CZ" sz="1600" dirty="0" err="1" smtClean="0">
                <a:solidFill>
                  <a:srgbClr val="0070C0"/>
                </a:solidFill>
              </a:rPr>
              <a:t>furkace</a:t>
            </a:r>
            <a:endParaRPr lang="cs-CZ" sz="1600" dirty="0" smtClean="0">
              <a:solidFill>
                <a:srgbClr val="0070C0"/>
              </a:solidFill>
            </a:endParaRPr>
          </a:p>
          <a:p>
            <a:pPr>
              <a:buNone/>
              <a:tabLst>
                <a:tab pos="628650" algn="l"/>
              </a:tabLst>
            </a:pPr>
            <a:r>
              <a:rPr lang="cs-CZ" sz="1600" dirty="0" smtClean="0">
                <a:solidFill>
                  <a:srgbClr val="0070C0"/>
                </a:solidFill>
              </a:rPr>
              <a:t>	</a:t>
            </a:r>
            <a:endParaRPr lang="cs-CZ" sz="2400" dirty="0" smtClean="0">
              <a:solidFill>
                <a:srgbClr val="C00000"/>
              </a:solidFill>
            </a:endParaRPr>
          </a:p>
          <a:p>
            <a:pPr>
              <a:buNone/>
              <a:tabLst>
                <a:tab pos="266700" algn="l"/>
              </a:tabLst>
            </a:pPr>
            <a:r>
              <a:rPr lang="cs-CZ" sz="2400" dirty="0" smtClean="0"/>
              <a:t>	</a:t>
            </a:r>
            <a:endParaRPr lang="cs-CZ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6792"/>
            <a:ext cx="3238371" cy="48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schemeClr val="bg2"/>
            </a:outerShdw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755576" y="620688"/>
            <a:ext cx="7992888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http://www.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icd.org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/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content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/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publications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/WHO-Oral-Health-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Surveys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-Basic-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Methods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-5th-</a:t>
            </a:r>
            <a:r>
              <a:rPr lang="cs-CZ" sz="2000" b="1" kern="0" dirty="0" err="1" smtClean="0">
                <a:solidFill>
                  <a:srgbClr val="3333CC"/>
                </a:solidFill>
                <a:latin typeface="+mn-lt"/>
                <a:hlinkClick r:id="rId3"/>
              </a:rPr>
              <a:t>Edition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  <a:hlinkClick r:id="rId3"/>
              </a:rPr>
              <a:t>-2013.pdf</a:t>
            </a:r>
            <a:r>
              <a:rPr lang="cs-CZ" sz="2000" b="1" kern="0" dirty="0" smtClean="0">
                <a:solidFill>
                  <a:srgbClr val="3333CC"/>
                </a:solidFill>
                <a:latin typeface="+mn-lt"/>
              </a:rPr>
              <a:t>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427984" y="1412776"/>
            <a:ext cx="4536504" cy="475252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Původní hodnocení stavu </a:t>
            </a:r>
            <a:r>
              <a:rPr lang="cs-CZ" sz="1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parodontu</a:t>
            </a: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podle sextantů/ indexových zubů </a:t>
            </a:r>
          </a:p>
          <a:p>
            <a:pPr lvl="0">
              <a:spcBef>
                <a:spcPct val="20000"/>
              </a:spcBef>
              <a:tabLst>
                <a:tab pos="180975" algn="l"/>
              </a:tabLst>
            </a:pP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se rozšiřuje na všechny zuby,</a:t>
            </a:r>
          </a:p>
          <a:p>
            <a:pPr lvl="0">
              <a:spcBef>
                <a:spcPct val="20000"/>
              </a:spcBef>
              <a:tabLst>
                <a:tab pos="180975" algn="l"/>
              </a:tabLst>
            </a:pP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odděleně BOP a metriky </a:t>
            </a:r>
            <a:r>
              <a:rPr lang="cs-CZ" sz="1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parodontálních</a:t>
            </a: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chobotů (PD a AL),</a:t>
            </a:r>
          </a:p>
          <a:p>
            <a:pPr lvl="0">
              <a:spcBef>
                <a:spcPct val="20000"/>
              </a:spcBef>
              <a:tabLst>
                <a:tab pos="180975" algn="l"/>
              </a:tabLst>
            </a:pPr>
            <a:r>
              <a:rPr lang="cs-CZ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přítomnost zubního kamene se nehodnotí.</a:t>
            </a:r>
          </a:p>
          <a:p>
            <a:pPr lvl="0">
              <a:spcBef>
                <a:spcPct val="20000"/>
              </a:spcBef>
              <a:tabLst>
                <a:tab pos="180975" algn="l"/>
              </a:tabLst>
            </a:pP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Důvody:</a:t>
            </a:r>
          </a:p>
          <a:p>
            <a:pPr lvl="0"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tabLst>
                <a:tab pos="180975" algn="l"/>
              </a:tabLst>
            </a:pP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BOP a hloubka chobotů v </a:t>
            </a:r>
            <a:r>
              <a:rPr lang="cs-CZ" sz="16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klinicko</a:t>
            </a: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	patologickém obraze onemocnění </a:t>
            </a:r>
            <a:r>
              <a:rPr lang="cs-CZ" sz="16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parodontu</a:t>
            </a: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spolu nesouvisí,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tabLst>
                <a:tab pos="180975" algn="l"/>
              </a:tabLst>
            </a:pP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analogie s hodnocením stavu chrupu u všech 	zubů,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  <a:tabLst>
                <a:tab pos="180975" algn="l"/>
              </a:tabLst>
            </a:pPr>
            <a:r>
              <a:rPr lang="cs-CZ" sz="1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zubní kámen není známkou onemocnění </a:t>
            </a:r>
            <a:r>
              <a:rPr lang="cs-CZ" sz="16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	se.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1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Modifikace „CPI“</a:t>
            </a:r>
          </a:p>
          <a:p>
            <a:pPr marL="714375" lvl="1" indent="-257175">
              <a:spcBef>
                <a:spcPct val="20000"/>
              </a:spcBef>
              <a:buFont typeface="+mj-lt"/>
              <a:buAutoNum type="arabicPeriod"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skóre gingivitidy</a:t>
            </a:r>
          </a:p>
          <a:p>
            <a:pPr marL="714375" lvl="1" indent="-257175">
              <a:spcBef>
                <a:spcPct val="20000"/>
              </a:spcBef>
              <a:buFont typeface="+mj-lt"/>
              <a:buAutoNum type="arabicPeriod"/>
            </a:pPr>
            <a:r>
              <a:rPr lang="cs-CZ" sz="1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hloubka </a:t>
            </a:r>
            <a:r>
              <a:rPr lang="cs-CZ" sz="1800" b="1" kern="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parodontálních</a:t>
            </a:r>
            <a:r>
              <a:rPr lang="cs-CZ" sz="1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8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chobotů</a:t>
            </a:r>
          </a:p>
          <a:p>
            <a:pPr marL="714375" lvl="1" indent="-257175">
              <a:spcBef>
                <a:spcPct val="20000"/>
              </a:spcBef>
              <a:buFont typeface="+mj-lt"/>
              <a:buAutoNum type="arabicPeriod"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ztráta úponu</a:t>
            </a:r>
          </a:p>
          <a:p>
            <a:pPr marL="257175" indent="-257175">
              <a:spcBef>
                <a:spcPct val="20000"/>
              </a:spcBef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</a:rPr>
              <a:t>	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9776"/>
            <a:ext cx="7772400" cy="1143000"/>
          </a:xfrm>
        </p:spPr>
        <p:txBody>
          <a:bodyPr/>
          <a:lstStyle/>
          <a:p>
            <a:r>
              <a:rPr lang="cs-CZ" dirty="0" smtClean="0"/>
              <a:t>Stav </a:t>
            </a:r>
            <a:r>
              <a:rPr lang="cs-CZ" dirty="0" err="1" smtClean="0"/>
              <a:t>parodontu</a:t>
            </a:r>
            <a:r>
              <a:rPr lang="cs-CZ" dirty="0" smtClean="0"/>
              <a:t> (modifikovaný „CPI“)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344216"/>
            <a:ext cx="2662064" cy="3524944"/>
          </a:xfrm>
          <a:ln>
            <a:solidFill>
              <a:schemeClr val="tx1"/>
            </a:solidFill>
          </a:ln>
          <a:effectLst/>
        </p:spPr>
        <p:txBody>
          <a:bodyPr/>
          <a:lstStyle/>
          <a:p>
            <a:pPr marL="180975" indent="-180975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cs-CZ" sz="1800" dirty="0" smtClean="0"/>
              <a:t> </a:t>
            </a:r>
            <a:r>
              <a:rPr lang="cs-CZ" sz="1800" dirty="0" smtClean="0">
                <a:solidFill>
                  <a:srgbClr val="C00000"/>
                </a:solidFill>
              </a:rPr>
              <a:t>skóre gingivitidy (GS)</a:t>
            </a:r>
          </a:p>
          <a:p>
            <a:pPr marL="180975" indent="-180975">
              <a:spcBef>
                <a:spcPts val="0"/>
              </a:spcBef>
              <a:buClr>
                <a:srgbClr val="C00000"/>
              </a:buClr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	všechny zuby</a:t>
            </a:r>
          </a:p>
          <a:p>
            <a:pPr marL="180975" indent="-180975">
              <a:spcBef>
                <a:spcPts val="0"/>
              </a:spcBef>
              <a:buNone/>
              <a:tabLst>
                <a:tab pos="180975" algn="l"/>
                <a:tab pos="447675" algn="l"/>
              </a:tabLst>
            </a:pPr>
            <a:r>
              <a:rPr lang="cs-CZ" sz="1800" dirty="0" smtClean="0"/>
              <a:t>	0	BOP ne</a:t>
            </a:r>
          </a:p>
          <a:p>
            <a:pPr marL="180975" indent="-180975">
              <a:spcBef>
                <a:spcPts val="0"/>
              </a:spcBef>
              <a:buNone/>
              <a:tabLst>
                <a:tab pos="180975" algn="l"/>
                <a:tab pos="447675" algn="l"/>
              </a:tabLst>
            </a:pPr>
            <a:r>
              <a:rPr lang="cs-CZ" sz="1800" dirty="0" smtClean="0"/>
              <a:t>	1	BOP ano</a:t>
            </a:r>
          </a:p>
          <a:p>
            <a:pPr marL="180975" indent="-180975">
              <a:spcBef>
                <a:spcPts val="0"/>
              </a:spcBef>
              <a:buNone/>
              <a:tabLst>
                <a:tab pos="180975" algn="l"/>
                <a:tab pos="447675" algn="l"/>
              </a:tabLst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9 	nehodnocený zub</a:t>
            </a:r>
          </a:p>
          <a:p>
            <a:pPr marL="180975" indent="-180975">
              <a:spcBef>
                <a:spcPts val="0"/>
              </a:spcBef>
              <a:buNone/>
              <a:tabLst>
                <a:tab pos="180975" algn="l"/>
                <a:tab pos="447675" algn="l"/>
              </a:tabLst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	X	nepřítomný zub</a:t>
            </a:r>
            <a:endParaRPr lang="cs-CZ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0192" y="1351856"/>
            <a:ext cx="2664000" cy="5362128"/>
          </a:xfrm>
          <a:ln>
            <a:solidFill>
              <a:schemeClr val="tx1"/>
            </a:solidFill>
          </a:ln>
          <a:effectLst/>
        </p:spPr>
        <p:txBody>
          <a:bodyPr/>
          <a:lstStyle/>
          <a:p>
            <a:pPr marL="266700" indent="-266700">
              <a:spcBef>
                <a:spcPts val="0"/>
              </a:spcBef>
              <a:buClr>
                <a:srgbClr val="3333CC"/>
              </a:buClr>
              <a:buFont typeface="+mj-lt"/>
              <a:buAutoNum type="arabicPeriod" startAt="3"/>
            </a:pPr>
            <a:r>
              <a:rPr lang="cs-CZ" sz="1800" dirty="0" smtClean="0">
                <a:solidFill>
                  <a:srgbClr val="3333CC"/>
                </a:solidFill>
              </a:rPr>
              <a:t>ztráta úponu (AL)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</a:pPr>
            <a:r>
              <a:rPr lang="cs-CZ" sz="1800" dirty="0" smtClean="0">
                <a:solidFill>
                  <a:srgbClr val="3333CC"/>
                </a:solidFill>
              </a:rPr>
              <a:t>	indexové zuby (CPI)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dirty="0" smtClean="0"/>
              <a:t>0	</a:t>
            </a:r>
            <a:r>
              <a:rPr lang="cs-CZ" sz="1800" dirty="0" err="1" smtClean="0"/>
              <a:t>0</a:t>
            </a:r>
            <a:r>
              <a:rPr lang="cs-CZ" sz="1800" dirty="0" smtClean="0"/>
              <a:t>-3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/>
              <a:t>		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CEJ pod tmavým 	proužkem sondy 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400" dirty="0" smtClean="0"/>
              <a:t>	</a:t>
            </a:r>
            <a:r>
              <a:rPr lang="cs-CZ" sz="1800" dirty="0" smtClean="0"/>
              <a:t>1	4-5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/>
              <a:t>		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CEJ v tmavém proužku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400" dirty="0" smtClean="0"/>
              <a:t>	</a:t>
            </a:r>
            <a:r>
              <a:rPr lang="cs-CZ" sz="1800" dirty="0" smtClean="0"/>
              <a:t>2	6-8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/>
              <a:t>		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CEJ mezi horním 	okrajem tmavého 	proužku a ryskou 8,5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/>
              <a:t>	3	9-11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/>
              <a:t>		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CEJ mezi ryskami 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		8,5 a 11,5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400" dirty="0" smtClean="0"/>
              <a:t>	</a:t>
            </a:r>
            <a:r>
              <a:rPr lang="cs-CZ" sz="1800" dirty="0" smtClean="0"/>
              <a:t>4	</a:t>
            </a:r>
            <a:r>
              <a:rPr lang="cs-CZ" sz="1800" dirty="0" smtClean="0">
                <a:sym typeface="Symbol"/>
              </a:rPr>
              <a:t> 12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>
                <a:sym typeface="Symbol"/>
              </a:rPr>
              <a:t>		</a:t>
            </a: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sym typeface="Symbol"/>
              </a:rPr>
              <a:t>CEJ nad ryskou 11,5 mm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400" dirty="0" smtClean="0">
                <a:sym typeface="Symbol"/>
              </a:rPr>
              <a:t>	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9	vyřazený sextant</a:t>
            </a:r>
          </a:p>
          <a:p>
            <a:pPr marL="266700" indent="-266700">
              <a:spcBef>
                <a:spcPts val="0"/>
              </a:spcBef>
              <a:buClr>
                <a:srgbClr val="C00000"/>
              </a:buClr>
              <a:buNone/>
              <a:tabLst>
                <a:tab pos="542925" algn="l"/>
              </a:tabLst>
            </a:pP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	X	nehodnocený 	sextant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3491880" y="1351856"/>
            <a:ext cx="2662064" cy="3517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9966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hloubka chobotu (PD)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lang="cs-CZ" sz="1800" b="1" kern="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všechny zuby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0	&lt;</a:t>
            </a:r>
            <a:r>
              <a:rPr kumimoji="0" lang="cs-CZ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4 mm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lang="cs-CZ" sz="1800" b="1" kern="0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</a:t>
            </a:r>
            <a:r>
              <a:rPr lang="cs-CZ" sz="1400" b="1" kern="0" baseline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celý tmavý</a:t>
            </a:r>
            <a:r>
              <a:rPr lang="cs-CZ" sz="14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proužek 		sondy nad gingivou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1	4-5 mm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lang="cs-CZ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</a:t>
            </a:r>
            <a:r>
              <a:rPr lang="cs-CZ" sz="14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horní okraj tmavého 		proužku sondy na úrovni 		</a:t>
            </a:r>
            <a:r>
              <a:rPr lang="cs-CZ" sz="1400" b="1" kern="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marga</a:t>
            </a:r>
            <a:r>
              <a:rPr lang="cs-CZ" sz="14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gingivy</a:t>
            </a:r>
            <a:endParaRPr kumimoji="0" lang="cs-CZ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2 	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/>
              </a:rPr>
              <a:t> 6 mm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lang="cs-CZ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			</a:t>
            </a:r>
            <a:r>
              <a:rPr lang="cs-CZ" sz="14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sym typeface="Symbol"/>
              </a:rPr>
              <a:t>tmavý proužek zanořen</a:t>
            </a: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	nehodnocený zub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542925" algn="l"/>
              </a:tabLst>
              <a:defRPr/>
            </a:pPr>
            <a:r>
              <a:rPr lang="cs-CZ" sz="1800" b="1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X	nepřítomný zub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83568" y="5013176"/>
          <a:ext cx="547260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3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  <a:gridCol w="356447"/>
              </a:tblGrid>
              <a:tr h="180000"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BOP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BOP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cs-CZ" sz="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prosba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sz="2200" dirty="0" smtClean="0"/>
              <a:t>Modifikovaný </a:t>
            </a:r>
            <a:r>
              <a:rPr lang="cs-CZ" sz="2200" dirty="0" err="1" smtClean="0"/>
              <a:t>parodontální</a:t>
            </a:r>
            <a:r>
              <a:rPr lang="cs-CZ" sz="2200" dirty="0" smtClean="0"/>
              <a:t> index může najít uplatnění v klinické parodontologické praxi, pokud se ukáže jeho užitečnost při sestavování léčebného plánu a při hodnocení efektu léčby.</a:t>
            </a:r>
          </a:p>
          <a:p>
            <a:pPr>
              <a:spcBef>
                <a:spcPts val="1200"/>
              </a:spcBef>
            </a:pPr>
            <a:r>
              <a:rPr lang="cs-CZ" sz="2200" dirty="0" smtClean="0">
                <a:solidFill>
                  <a:srgbClr val="0070C0"/>
                </a:solidFill>
              </a:rPr>
              <a:t>Pokud se najdou zájemci, kteří by chtěli do svého dokumentačního protokolu modifikovaný index </a:t>
            </a:r>
            <a:r>
              <a:rPr lang="cs-CZ" sz="2200" dirty="0" err="1" smtClean="0">
                <a:solidFill>
                  <a:srgbClr val="0070C0"/>
                </a:solidFill>
              </a:rPr>
              <a:t>zavzít</a:t>
            </a:r>
            <a:r>
              <a:rPr lang="cs-CZ" sz="2200" dirty="0" smtClean="0">
                <a:solidFill>
                  <a:srgbClr val="0070C0"/>
                </a:solidFill>
              </a:rPr>
              <a:t>, stálo by za to s určitým časovým odstupem zkušenosti analyzovat, třeba na příštích Parodontologických dnech </a:t>
            </a:r>
            <a:r>
              <a:rPr lang="cs-CZ" sz="2200" dirty="0" smtClean="0"/>
              <a:t>a</a:t>
            </a:r>
          </a:p>
          <a:p>
            <a:pPr>
              <a:spcBef>
                <a:spcPts val="1200"/>
              </a:spcBef>
            </a:pPr>
            <a:r>
              <a:rPr lang="cs-CZ" sz="2200" dirty="0" smtClean="0"/>
              <a:t>eventuálně iniciovat příslušnou úpravu běžně užívaných stomatologických dokumentačních SW.</a:t>
            </a:r>
          </a:p>
          <a:p>
            <a:pPr>
              <a:spcBef>
                <a:spcPts val="1200"/>
              </a:spcBef>
            </a:pPr>
            <a:endParaRPr lang="cs-CZ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dirty="0" smtClean="0"/>
              <a:t>Požadavky na indexy </a:t>
            </a:r>
            <a:br>
              <a:rPr lang="cs-CZ" dirty="0" smtClean="0"/>
            </a:br>
            <a:r>
              <a:rPr lang="cs-CZ" dirty="0" smtClean="0"/>
              <a:t>(numerické ukazatele) postižení </a:t>
            </a:r>
            <a:r>
              <a:rPr lang="cs-CZ" dirty="0" err="1" smtClean="0"/>
              <a:t>parodontu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3960440" cy="4114800"/>
          </a:xfrm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Validita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projevů onemocnění (podpora diagnostiky)</a:t>
            </a:r>
          </a:p>
          <a:p>
            <a:pPr lvl="2">
              <a:spcBef>
                <a:spcPts val="0"/>
              </a:spcBef>
            </a:pP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Závisí na definici onemocnění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progrese/následků onemocnění?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odpovědi na léčbu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Měla by odpovídat klinickým projevům onemocnění </a:t>
            </a:r>
          </a:p>
          <a:p>
            <a:pPr lvl="2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počáteční do terminální fáze</a:t>
            </a:r>
          </a:p>
          <a:p>
            <a:pPr lvl="2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lokalizovaného do difuzního postižení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Hodnocená lokalita</a:t>
            </a:r>
          </a:p>
          <a:p>
            <a:pPr lvl="2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Zub (nejvyšší hodnota, průměrná hodnota?) </a:t>
            </a:r>
          </a:p>
          <a:p>
            <a:pPr lvl="2">
              <a:spcBef>
                <a:spcPts val="0"/>
              </a:spcBef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Lokalita  (zvolená, např. sextant, kvadrant apod.)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427984" y="1628800"/>
            <a:ext cx="43204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Hierarchie skórování</a:t>
            </a: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každá hodnota &gt;0 stupňuje hodnotu 	předcházející (2&gt;1, 3&gt;2 …)</a:t>
            </a: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cs-CZ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Invazivita</a:t>
            </a: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Neinvazivní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umožňuje bezprostřední opakování</a:t>
            </a: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Invazivní  (BOP)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cs-CZ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neumožňuje bezprostřední  opakování</a:t>
            </a:r>
            <a:endParaRPr lang="cs-CZ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cs-CZ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Reliabilita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(spolehlivost)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Shoda mezi hodnotiteli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Shoda hodnotitele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Senzitivita a specificita</a:t>
            </a:r>
          </a:p>
          <a:p>
            <a:pPr lvl="1">
              <a:spcBef>
                <a:spcPts val="0"/>
              </a:spcBef>
              <a:tabLst>
                <a:tab pos="266700" algn="l"/>
              </a:tabLst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Pozitivní /negativní prediktivní </a:t>
            </a:r>
          </a:p>
          <a:p>
            <a:pPr lvl="1">
              <a:spcBef>
                <a:spcPts val="0"/>
              </a:spcBef>
              <a:tabLst>
                <a:tab pos="266700" algn="l"/>
              </a:tabLst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hodnota</a:t>
            </a:r>
          </a:p>
          <a:p>
            <a:pPr lvl="1">
              <a:spcBef>
                <a:spcPts val="0"/>
              </a:spcBef>
              <a:tabLst>
                <a:tab pos="266700" algn="l"/>
              </a:tabLst>
            </a:pPr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Zlatý standard?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Pracnost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Časový faktor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Klinické hodnocení</a:t>
            </a:r>
          </a:p>
          <a:p>
            <a:pPr lvl="1">
              <a:spcBef>
                <a:spcPts val="0"/>
              </a:spcBef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Rentgenologické hodnocení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	Statistická zpracovatelnost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ahnutá šipka doleva 4"/>
          <p:cNvSpPr/>
          <p:nvPr/>
        </p:nvSpPr>
        <p:spPr>
          <a:xfrm>
            <a:off x="8439150" y="3572453"/>
            <a:ext cx="210820" cy="599505"/>
          </a:xfrm>
          <a:prstGeom prst="curvedLeftArrow">
            <a:avLst>
              <a:gd name="adj1" fmla="val 44117"/>
              <a:gd name="adj2" fmla="val 93053"/>
              <a:gd name="adj3" fmla="val 2747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254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leva 5"/>
          <p:cNvSpPr/>
          <p:nvPr/>
        </p:nvSpPr>
        <p:spPr>
          <a:xfrm>
            <a:off x="8403282" y="4509120"/>
            <a:ext cx="242084" cy="864096"/>
          </a:xfrm>
          <a:prstGeom prst="curvedLeftArrow">
            <a:avLst>
              <a:gd name="adj1" fmla="val 44117"/>
              <a:gd name="adj2" fmla="val 93053"/>
              <a:gd name="adj3" fmla="val 27475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254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/>
          <a:lstStyle/>
          <a:p>
            <a:r>
              <a:rPr lang="cs-CZ" dirty="0" smtClean="0"/>
              <a:t>Shoda hodnotitelů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4552"/>
            <a:ext cx="3024336" cy="2882560"/>
          </a:xfr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2000" dirty="0" smtClean="0"/>
              <a:t>Kappa </a:t>
            </a:r>
            <a:r>
              <a:rPr lang="cs-CZ" sz="2000" dirty="0" smtClean="0"/>
              <a:t>skóre shody</a:t>
            </a:r>
            <a:endParaRPr lang="en-US" sz="2000" dirty="0" smtClean="0"/>
          </a:p>
          <a:p>
            <a:pPr>
              <a:buNone/>
            </a:pPr>
            <a:r>
              <a:rPr lang="en-US" sz="2000" b="0" dirty="0" smtClean="0"/>
              <a:t>0.00–0.10 </a:t>
            </a:r>
            <a:r>
              <a:rPr lang="cs-CZ" sz="2000" b="0" dirty="0" smtClean="0"/>
              <a:t>žádná</a:t>
            </a:r>
            <a:endParaRPr lang="en-US" sz="2000" b="0" dirty="0" smtClean="0"/>
          </a:p>
          <a:p>
            <a:pPr>
              <a:buNone/>
            </a:pPr>
            <a:r>
              <a:rPr lang="en-US" sz="2000" b="0" dirty="0" smtClean="0"/>
              <a:t>0.11–0.20 </a:t>
            </a:r>
            <a:r>
              <a:rPr lang="cs-CZ" sz="2000" b="0" dirty="0" smtClean="0"/>
              <a:t>špatná</a:t>
            </a:r>
            <a:endParaRPr lang="en-US" sz="2000" b="0" dirty="0" smtClean="0"/>
          </a:p>
          <a:p>
            <a:pPr>
              <a:buNone/>
            </a:pPr>
            <a:r>
              <a:rPr lang="en-US" sz="2000" b="0" dirty="0" smtClean="0"/>
              <a:t>0.21–0.40 </a:t>
            </a:r>
            <a:r>
              <a:rPr lang="cs-CZ" sz="2000" b="0" dirty="0" smtClean="0"/>
              <a:t>mírná</a:t>
            </a:r>
            <a:endParaRPr lang="en-US" sz="2000" b="0" dirty="0" smtClean="0"/>
          </a:p>
          <a:p>
            <a:pPr>
              <a:buNone/>
            </a:pPr>
            <a:r>
              <a:rPr lang="en-US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0.41–0.60 </a:t>
            </a:r>
            <a:r>
              <a:rPr lang="cs-CZ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malá</a:t>
            </a:r>
            <a:endParaRPr lang="en-US" sz="2000" b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0.61–0.80 </a:t>
            </a:r>
            <a:r>
              <a:rPr lang="cs-CZ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střední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  <a:tabLst>
                <a:tab pos="1619250" algn="l"/>
              </a:tabLst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0.81–1.00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značná, skoro 	perfektní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5676875"/>
            <a:ext cx="3025733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i="1" dirty="0" smtClean="0">
                <a:latin typeface="+mn-lt"/>
              </a:rPr>
              <a:t>Landis J, Koch G. The measurement of observer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agreement for categorical data. Biometrics 33</a:t>
            </a:r>
            <a:r>
              <a:rPr lang="cs-CZ" sz="1600" b="1" i="1" dirty="0" smtClean="0">
                <a:latin typeface="+mn-lt"/>
              </a:rPr>
              <a:t>, 1977</a:t>
            </a:r>
            <a:r>
              <a:rPr lang="en-US" sz="1600" b="1" i="1" dirty="0" smtClean="0">
                <a:latin typeface="+mn-lt"/>
              </a:rPr>
              <a:t>:159-174.</a:t>
            </a:r>
            <a:endParaRPr lang="en-GB" sz="1600" b="1" i="1" dirty="0">
              <a:latin typeface="+mn-lt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14774" y="2349638"/>
          <a:ext cx="4761680" cy="31569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08188"/>
                <a:gridCol w="1808867"/>
                <a:gridCol w="1744625"/>
              </a:tblGrid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kalibrace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před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GI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0,46</a:t>
                      </a: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0,38-0,62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0,64</a:t>
                      </a: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0,55-0,72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GI-S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0,44-0,66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effectLst/>
                        </a:rPr>
                        <a:t>0,74</a:t>
                      </a:r>
                      <a:endParaRPr lang="cs-CZ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</a:rPr>
                        <a:t>0,68-0,62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SBI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0,36-0,56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0,62-0,74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PBI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0,42-0,66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effectLst/>
                        </a:rPr>
                        <a:t>0,75</a:t>
                      </a:r>
                      <a:endParaRPr lang="cs-CZ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</a:rPr>
                        <a:t>0,62-0,84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CPI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0,47</a:t>
                      </a: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0,38-0,69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bg1"/>
                          </a:solidFill>
                          <a:effectLst/>
                        </a:rPr>
                        <a:t>0,68</a:t>
                      </a:r>
                      <a:endParaRPr lang="cs-CZ" sz="18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</a:rPr>
                        <a:t>0,54-0,82</a:t>
                      </a:r>
                      <a:endParaRPr lang="en-GB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22733" y="5665439"/>
            <a:ext cx="4753723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i="1" dirty="0" err="1" smtClean="0">
                <a:latin typeface="+mn-lt"/>
              </a:rPr>
              <a:t>Hefti</a:t>
            </a:r>
            <a:r>
              <a:rPr lang="en-US" sz="1600" b="1" i="1" dirty="0" smtClean="0">
                <a:latin typeface="+mn-lt"/>
              </a:rPr>
              <a:t> AF, </a:t>
            </a:r>
            <a:r>
              <a:rPr lang="en-US" sz="1600" b="1" i="1" dirty="0" err="1" smtClean="0">
                <a:latin typeface="+mn-lt"/>
              </a:rPr>
              <a:t>Preshaw</a:t>
            </a:r>
            <a:r>
              <a:rPr lang="en-US" sz="1600" b="1" i="1" dirty="0" smtClean="0">
                <a:latin typeface="+mn-lt"/>
              </a:rPr>
              <a:t> PM.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Examiner alignment and assessment in clinical periodontal research.</a:t>
            </a:r>
          </a:p>
          <a:p>
            <a:pPr algn="r"/>
            <a:r>
              <a:rPr lang="en-US" sz="1600" b="1" i="1" dirty="0" err="1" smtClean="0">
                <a:latin typeface="+mn-lt"/>
              </a:rPr>
              <a:t>Periodontol</a:t>
            </a:r>
            <a:r>
              <a:rPr lang="en-US" sz="1600" b="1" i="1" dirty="0" smtClean="0">
                <a:latin typeface="+mn-lt"/>
              </a:rPr>
              <a:t> 2000. </a:t>
            </a:r>
            <a:r>
              <a:rPr lang="cs-CZ" sz="1600" b="1" i="1" dirty="0" smtClean="0">
                <a:latin typeface="+mn-lt"/>
              </a:rPr>
              <a:t>59,</a:t>
            </a:r>
            <a:r>
              <a:rPr lang="en-US" sz="1600" b="1" i="1" dirty="0" smtClean="0">
                <a:latin typeface="+mn-lt"/>
              </a:rPr>
              <a:t>2012 </a:t>
            </a:r>
            <a:r>
              <a:rPr lang="cs-CZ" sz="1600" b="1" i="1" dirty="0" smtClean="0">
                <a:latin typeface="+mn-lt"/>
              </a:rPr>
              <a:t>: </a:t>
            </a:r>
            <a:r>
              <a:rPr lang="en-US" sz="1600" b="1" i="1" dirty="0" smtClean="0">
                <a:latin typeface="+mn-lt"/>
              </a:rPr>
              <a:t>41-60. </a:t>
            </a:r>
            <a:r>
              <a:rPr lang="en-US" sz="1600" b="1" i="1" dirty="0" err="1" smtClean="0">
                <a:latin typeface="+mn-lt"/>
              </a:rPr>
              <a:t>doi</a:t>
            </a:r>
            <a:r>
              <a:rPr lang="en-US" sz="1600" b="1" i="1" dirty="0" smtClean="0">
                <a:latin typeface="+mn-lt"/>
              </a:rPr>
              <a:t>:</a:t>
            </a:r>
            <a:r>
              <a:rPr lang="cs-CZ" sz="1600" b="1" i="1" dirty="0" smtClean="0">
                <a:latin typeface="+mn-lt"/>
              </a:rPr>
              <a:t> </a:t>
            </a:r>
            <a:r>
              <a:rPr lang="en-US" sz="1600" b="1" i="1" dirty="0" smtClean="0">
                <a:latin typeface="+mn-lt"/>
              </a:rPr>
              <a:t>10.1111/j.1600-0757.2011.00436.x.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23927" y="1127026"/>
            <a:ext cx="4753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+mn-lt"/>
              </a:rPr>
              <a:t>40 </a:t>
            </a:r>
            <a:r>
              <a:rPr lang="cs-CZ" sz="1600" b="1" dirty="0" err="1" smtClean="0">
                <a:latin typeface="+mn-lt"/>
              </a:rPr>
              <a:t>GDPs</a:t>
            </a:r>
            <a:r>
              <a:rPr lang="cs-CZ" sz="1600" b="1" dirty="0" smtClean="0">
                <a:latin typeface="+mn-lt"/>
              </a:rPr>
              <a:t>, &gt;10 let praxe, pacienti: dg. gingivitis 68, </a:t>
            </a:r>
            <a:r>
              <a:rPr lang="cs-CZ" sz="1600" b="1" dirty="0" err="1" smtClean="0">
                <a:latin typeface="+mn-lt"/>
              </a:rPr>
              <a:t>parodontitis</a:t>
            </a:r>
            <a:r>
              <a:rPr lang="cs-CZ" sz="1600" b="1" dirty="0" smtClean="0">
                <a:latin typeface="+mn-lt"/>
              </a:rPr>
              <a:t> 42</a:t>
            </a:r>
          </a:p>
          <a:p>
            <a:r>
              <a:rPr lang="cs-CZ" sz="1600" b="1" dirty="0" smtClean="0">
                <a:latin typeface="+mn-lt"/>
              </a:rPr>
              <a:t>1. vyšetření (lektor) </a:t>
            </a:r>
            <a:r>
              <a:rPr lang="cs-CZ" sz="1600" b="1" dirty="0" smtClean="0">
                <a:latin typeface="+mn-lt"/>
                <a:sym typeface="Symbol"/>
              </a:rPr>
              <a:t> 2. vyšetření (účastníci kurzu)  kalibrační kurz   3. vyšetření (účastníci kurzu) </a:t>
            </a:r>
            <a:endParaRPr lang="en-GB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GB" sz="2800" dirty="0" smtClean="0"/>
              <a:t>Prevalence </a:t>
            </a:r>
            <a:r>
              <a:rPr lang="en-GB" sz="2800" dirty="0" err="1" smtClean="0"/>
              <a:t>gingivitidy</a:t>
            </a:r>
            <a:r>
              <a:rPr lang="en-GB" sz="2800" dirty="0" smtClean="0"/>
              <a:t> a </a:t>
            </a:r>
            <a:r>
              <a:rPr lang="en-GB" sz="2800" dirty="0" err="1" smtClean="0"/>
              <a:t>počínající</a:t>
            </a:r>
            <a:r>
              <a:rPr lang="en-GB" sz="2800" dirty="0" smtClean="0"/>
              <a:t> </a:t>
            </a:r>
            <a:r>
              <a:rPr lang="en-GB" sz="2800" dirty="0" err="1" smtClean="0"/>
              <a:t>parodontitidy</a:t>
            </a:r>
            <a:r>
              <a:rPr lang="en-GB" sz="2800" dirty="0" smtClean="0"/>
              <a:t> v </a:t>
            </a:r>
            <a:r>
              <a:rPr lang="en-GB" sz="2800" dirty="0" err="1" smtClean="0"/>
              <a:t>Evropě</a:t>
            </a:r>
            <a:r>
              <a:rPr lang="cs-CZ" sz="2800" dirty="0" smtClean="0"/>
              <a:t> </a:t>
            </a:r>
            <a:r>
              <a:rPr lang="en-GB" sz="1800" dirty="0" smtClean="0"/>
              <a:t>data WHO-Global Oral </a:t>
            </a:r>
            <a:r>
              <a:rPr lang="en-GB" sz="1800" dirty="0" err="1" smtClean="0"/>
              <a:t>DataBank</a:t>
            </a:r>
            <a:r>
              <a:rPr lang="en-GB" sz="1800" dirty="0" smtClean="0"/>
              <a:t> 1996-2006</a:t>
            </a:r>
            <a:endParaRPr lang="en-GB" sz="2800" dirty="0"/>
          </a:p>
        </p:txBody>
      </p:sp>
      <p:grpSp>
        <p:nvGrpSpPr>
          <p:cNvPr id="3" name="Skupina 13"/>
          <p:cNvGrpSpPr/>
          <p:nvPr/>
        </p:nvGrpSpPr>
        <p:grpSpPr>
          <a:xfrm>
            <a:off x="467544" y="1379481"/>
            <a:ext cx="4752528" cy="2986293"/>
            <a:chOff x="467544" y="1379481"/>
            <a:chExt cx="4752528" cy="298629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55" b="29337"/>
            <a:stretch>
              <a:fillRect/>
            </a:stretch>
          </p:blipFill>
          <p:spPr bwMode="auto">
            <a:xfrm>
              <a:off x="467544" y="1379481"/>
              <a:ext cx="4752528" cy="298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Obdélník 12"/>
            <p:cNvSpPr/>
            <p:nvPr/>
          </p:nvSpPr>
          <p:spPr>
            <a:xfrm>
              <a:off x="4067944" y="3573016"/>
              <a:ext cx="115212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 b="25806"/>
          <a:stretch>
            <a:fillRect/>
          </a:stretch>
        </p:blipFill>
        <p:spPr bwMode="auto">
          <a:xfrm>
            <a:off x="4067944" y="3573016"/>
            <a:ext cx="4752000" cy="310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292080" y="14847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18letí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15816" y="45811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35-44letí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64088" y="2156663"/>
            <a:ext cx="330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Obraz velmi nízké shody hodnotitelů v mezinárodním měřítku.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dirty="0" smtClean="0"/>
              <a:t>Kvantifikace zánětu – </a:t>
            </a:r>
            <a:r>
              <a:rPr lang="cs-CZ" dirty="0" err="1" smtClean="0"/>
              <a:t>reproducibilita</a:t>
            </a:r>
            <a:r>
              <a:rPr lang="cs-CZ" dirty="0" smtClean="0"/>
              <a:t> měření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95"/>
          <a:stretch>
            <a:fillRect/>
          </a:stretch>
        </p:blipFill>
        <p:spPr bwMode="auto">
          <a:xfrm>
            <a:off x="971551" y="1556792"/>
            <a:ext cx="2376314" cy="13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1" y="3068960"/>
            <a:ext cx="2376314" cy="15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859610"/>
            <a:ext cx="2403719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491880" y="3068960"/>
            <a:ext cx="5328592" cy="24509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Klinické známky zánětu</a:t>
            </a:r>
          </a:p>
          <a:p>
            <a:pPr marL="361950" lvl="1" indent="-180975">
              <a:spcBef>
                <a:spcPts val="400"/>
              </a:spcBef>
              <a:buClr>
                <a:srgbClr val="00B050"/>
              </a:buClr>
              <a:buFont typeface="Wingdings" pitchFamily="2" charset="2"/>
              <a:buChar char="Ø"/>
              <a:tabLst>
                <a:tab pos="1971675" algn="l"/>
                <a:tab pos="4038600" algn="l"/>
              </a:tabLst>
            </a:pP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Cronbach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kappa vnitřní konzistence 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&lt; 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0,50</a:t>
            </a:r>
          </a:p>
          <a:p>
            <a:pPr marL="361950" lvl="1" indent="-180975">
              <a:spcBef>
                <a:spcPts val="400"/>
              </a:spcBef>
              <a:tabLst>
                <a:tab pos="1971675" algn="l"/>
                <a:tab pos="4038600" algn="l"/>
              </a:tabLst>
            </a:pP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rater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&lt; 0,40</a:t>
            </a:r>
          </a:p>
          <a:p>
            <a:pPr marL="342900" indent="-342900">
              <a:spcBef>
                <a:spcPts val="400"/>
              </a:spcBef>
              <a:buFontTx/>
              <a:buChar char="•"/>
              <a:tabLst>
                <a:tab pos="1971675" algn="l"/>
                <a:tab pos="4038600" algn="l"/>
              </a:tabLst>
            </a:pP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BOP</a:t>
            </a:r>
          </a:p>
          <a:p>
            <a:pPr marL="361950" lvl="1" indent="-180975">
              <a:spcBef>
                <a:spcPts val="400"/>
              </a:spcBef>
              <a:buClr>
                <a:srgbClr val="00B050"/>
              </a:buClr>
              <a:buFont typeface="Wingdings" pitchFamily="2" charset="2"/>
              <a:buChar char="Ø"/>
              <a:tabLst>
                <a:tab pos="1971675" algn="l"/>
                <a:tab pos="4038600" algn="l"/>
              </a:tabLst>
            </a:pP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Cronbach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kappa vnitřní konzistence 0,65-0,70</a:t>
            </a:r>
          </a:p>
          <a:p>
            <a:pPr marL="361950" lvl="1" indent="-180975">
              <a:spcBef>
                <a:spcPts val="400"/>
              </a:spcBef>
              <a:tabLst>
                <a:tab pos="1971675" algn="l"/>
                <a:tab pos="4038600" algn="l"/>
              </a:tabLst>
            </a:pP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inter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cs-CZ" sz="18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rater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cs-CZ" sz="18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0,60-0,65</a:t>
            </a:r>
            <a:endParaRPr kumimoji="0" lang="cs-CZ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563888" y="5420841"/>
            <a:ext cx="5256584" cy="122413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spcBef>
                <a:spcPts val="400"/>
              </a:spcBef>
            </a:pP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Oakley C, Brunette DM.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use of diagnostic data in clinical dental practice.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Dent </a:t>
            </a:r>
            <a:r>
              <a:rPr lang="en-US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Clin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North Am. 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46, 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2002 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87-115.</a:t>
            </a:r>
            <a:endParaRPr lang="cs-CZ" sz="1400" b="1" i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</a:pP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Rebelo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MAB, </a:t>
            </a: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Correa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</a:t>
            </a: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Queiroz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A. </a:t>
            </a:r>
            <a:r>
              <a:rPr lang="pt-BR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Gingival Indices: State of Art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In  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Gingival Diseases - Their </a:t>
            </a:r>
            <a:r>
              <a:rPr lang="en-US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Aetiology</a:t>
            </a:r>
            <a:r>
              <a:rPr lang="en-US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Prevention and Treatment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Panagakos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F. (</a:t>
            </a: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ed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.), </a:t>
            </a:r>
            <a:r>
              <a:rPr lang="cs-CZ" sz="14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InTech</a:t>
            </a:r>
            <a:r>
              <a:rPr lang="cs-CZ" sz="1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2011 , ISBN 978-953-307-376-7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ts val="400"/>
              </a:spcBef>
              <a:buFontTx/>
              <a:buChar char="•"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5752703" y="1196752"/>
            <a:ext cx="3024336" cy="187220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Kappa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skóre shody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0.00–0.10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žádná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0.11–0.20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špatná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0.21–0.40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mírná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0.41–0.60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malá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0.61–0.80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střední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0.81–1.00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značná, skoro perfektní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r="15142"/>
          <a:stretch>
            <a:fillRect/>
          </a:stretch>
        </p:blipFill>
        <p:spPr bwMode="auto">
          <a:xfrm>
            <a:off x="755576" y="1794175"/>
            <a:ext cx="1909401" cy="30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20428" r="19717"/>
          <a:stretch>
            <a:fillRect/>
          </a:stretch>
        </p:blipFill>
        <p:spPr bwMode="auto">
          <a:xfrm>
            <a:off x="4676951" y="1721793"/>
            <a:ext cx="1911273" cy="314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" name="Skupina 44"/>
          <p:cNvGrpSpPr>
            <a:grpSpLocks noChangeAspect="1"/>
          </p:cNvGrpSpPr>
          <p:nvPr/>
        </p:nvGrpSpPr>
        <p:grpSpPr>
          <a:xfrm>
            <a:off x="2686889" y="1705001"/>
            <a:ext cx="1885111" cy="3168352"/>
            <a:chOff x="3419872" y="2085975"/>
            <a:chExt cx="2304256" cy="417502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12685" r="37650"/>
            <a:stretch>
              <a:fillRect/>
            </a:stretch>
          </p:blipFill>
          <p:spPr bwMode="auto">
            <a:xfrm>
              <a:off x="3419872" y="2085975"/>
              <a:ext cx="2304256" cy="417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ovéPole 43"/>
            <p:cNvSpPr txBox="1"/>
            <p:nvPr/>
          </p:nvSpPr>
          <p:spPr>
            <a:xfrm>
              <a:off x="4552950" y="2764929"/>
              <a:ext cx="576064" cy="376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60</a:t>
              </a:r>
              <a:r>
                <a:rPr lang="cs-CZ" sz="14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</a:t>
              </a:r>
              <a:endParaRPr lang="en-GB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611560" y="509795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7675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	SBI</a:t>
            </a: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tabLst>
                <a:tab pos="447675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PBI CPI</a:t>
            </a:r>
          </a:p>
          <a:p>
            <a:pPr algn="ctr">
              <a:tabLst>
                <a:tab pos="447675" algn="l"/>
              </a:tabLst>
            </a:pP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modifikovaný „CPI“</a:t>
            </a:r>
            <a:endParaRPr lang="cs-CZ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131840" y="50981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GBI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148064" y="509815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EIBI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85800" y="485800"/>
            <a:ext cx="7772400" cy="1143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Provokace BOP </a:t>
            </a:r>
            <a:r>
              <a:rPr kumimoji="0" lang="cs-CZ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parodontální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sondou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techniky</a:t>
            </a: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899592" y="6218728"/>
            <a:ext cx="7920880" cy="73866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latin typeface="+mn-lt"/>
              </a:rPr>
              <a:t>MAB </a:t>
            </a:r>
            <a:r>
              <a:rPr lang="en-GB" sz="1400" b="1" i="1" dirty="0" err="1" smtClean="0">
                <a:latin typeface="+mn-lt"/>
              </a:rPr>
              <a:t>Rebelo</a:t>
            </a:r>
            <a:r>
              <a:rPr lang="en-GB" sz="1400" b="1" i="1" dirty="0" smtClean="0">
                <a:latin typeface="+mn-lt"/>
              </a:rPr>
              <a:t>, AC </a:t>
            </a:r>
            <a:r>
              <a:rPr lang="en-GB" sz="1400" b="1" i="1" dirty="0" err="1" smtClean="0">
                <a:latin typeface="+mn-lt"/>
              </a:rPr>
              <a:t>Queiroz</a:t>
            </a:r>
            <a:r>
              <a:rPr lang="en-GB" sz="1400" b="1" i="1" dirty="0" smtClean="0">
                <a:latin typeface="+mn-lt"/>
              </a:rPr>
              <a:t>: Gingival Indices: State of Art, in Gingival Diseases - Their Aetiology, Prevention and Treatment; FS </a:t>
            </a:r>
            <a:r>
              <a:rPr lang="en-GB" sz="1400" b="1" i="1" dirty="0" err="1" smtClean="0">
                <a:latin typeface="+mn-lt"/>
              </a:rPr>
              <a:t>Panagakos</a:t>
            </a:r>
            <a:r>
              <a:rPr lang="en-GB" sz="1400" b="1" i="1" dirty="0" smtClean="0">
                <a:latin typeface="+mn-lt"/>
              </a:rPr>
              <a:t>, RM Davies eds., </a:t>
            </a:r>
            <a:r>
              <a:rPr lang="en-GB" sz="1400" b="1" i="1" dirty="0" err="1" smtClean="0">
                <a:latin typeface="+mn-lt"/>
              </a:rPr>
              <a:t>InTech</a:t>
            </a:r>
            <a:r>
              <a:rPr lang="en-GB" sz="1400" b="1" i="1" dirty="0" smtClean="0">
                <a:latin typeface="+mn-lt"/>
              </a:rPr>
              <a:t> 2011,</a:t>
            </a:r>
            <a:r>
              <a:rPr lang="cs-CZ" sz="1400" b="1" i="1" dirty="0" smtClean="0">
                <a:latin typeface="+mn-lt"/>
              </a:rPr>
              <a:t> </a:t>
            </a:r>
            <a:r>
              <a:rPr lang="cs-CZ" sz="1400" b="1" i="1" dirty="0" err="1" smtClean="0">
                <a:latin typeface="+mn-lt"/>
              </a:rPr>
              <a:t>pp</a:t>
            </a:r>
            <a:r>
              <a:rPr lang="cs-CZ" sz="1400" b="1" i="1" dirty="0" smtClean="0">
                <a:latin typeface="+mn-lt"/>
              </a:rPr>
              <a:t>. 41-54;</a:t>
            </a:r>
            <a:r>
              <a:rPr lang="en-GB" sz="1400" b="1" i="1" dirty="0" smtClean="0">
                <a:latin typeface="+mn-lt"/>
              </a:rPr>
              <a:t> ISBN 978-953-307-376-7</a:t>
            </a:r>
            <a:r>
              <a:rPr lang="cs-CZ" sz="1400" b="1" i="1" dirty="0" smtClean="0">
                <a:latin typeface="+mn-lt"/>
              </a:rPr>
              <a:t>.</a:t>
            </a:r>
            <a:endParaRPr lang="en-GB" sz="1400" b="1" i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26994" r="11656"/>
          <a:stretch>
            <a:fillRect/>
          </a:stretch>
        </p:blipFill>
        <p:spPr bwMode="auto">
          <a:xfrm>
            <a:off x="6588224" y="2170957"/>
            <a:ext cx="2059525" cy="270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Skupina 29"/>
          <p:cNvGrpSpPr/>
          <p:nvPr/>
        </p:nvGrpSpPr>
        <p:grpSpPr>
          <a:xfrm rot="7760575">
            <a:off x="7000981" y="2105539"/>
            <a:ext cx="1268413" cy="1219993"/>
            <a:chOff x="6290989" y="1572618"/>
            <a:chExt cx="1268413" cy="1219993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38140"/>
            <a:stretch>
              <a:fillRect/>
            </a:stretch>
          </p:blipFill>
          <p:spPr bwMode="auto">
            <a:xfrm>
              <a:off x="6290989" y="1572618"/>
              <a:ext cx="1268413" cy="117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1888" y="2700536"/>
              <a:ext cx="101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Obousměrná svislá šipka 30"/>
          <p:cNvSpPr/>
          <p:nvPr/>
        </p:nvSpPr>
        <p:spPr>
          <a:xfrm>
            <a:off x="7380312" y="2564904"/>
            <a:ext cx="216024" cy="36004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7164288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BOMP</a:t>
            </a: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971550" y="1196752"/>
            <a:ext cx="280836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31168"/>
          </a:xfrm>
        </p:spPr>
        <p:txBody>
          <a:bodyPr anchor="t"/>
          <a:lstStyle/>
          <a:p>
            <a:pPr algn="r"/>
            <a:r>
              <a:rPr lang="cs-CZ" sz="2800" dirty="0" smtClean="0"/>
              <a:t>Hloubka chobotu (PD</a:t>
            </a:r>
            <a:r>
              <a:rPr lang="cs-CZ" sz="2800" dirty="0" smtClean="0"/>
              <a:t>) nebo </a:t>
            </a:r>
            <a:r>
              <a:rPr lang="cs-CZ" sz="2800" dirty="0" smtClean="0"/>
              <a:t>ztráta úponu </a:t>
            </a:r>
            <a:r>
              <a:rPr lang="cs-CZ" sz="2800" dirty="0" smtClean="0"/>
              <a:t>(AL) </a:t>
            </a:r>
            <a:r>
              <a:rPr lang="cs-CZ" sz="2800" dirty="0" smtClean="0"/>
              <a:t>? </a:t>
            </a:r>
            <a:r>
              <a:rPr lang="cs-CZ" sz="2800" dirty="0" err="1" smtClean="0"/>
              <a:t>reproducibilita</a:t>
            </a:r>
            <a:r>
              <a:rPr lang="cs-CZ" sz="2800" dirty="0" smtClean="0"/>
              <a:t> měření</a:t>
            </a:r>
            <a:endParaRPr lang="en-GB" sz="2800" dirty="0"/>
          </a:p>
        </p:txBody>
      </p:sp>
      <p:grpSp>
        <p:nvGrpSpPr>
          <p:cNvPr id="5" name="Skupina 7"/>
          <p:cNvGrpSpPr/>
          <p:nvPr/>
        </p:nvGrpSpPr>
        <p:grpSpPr>
          <a:xfrm>
            <a:off x="1043609" y="1484784"/>
            <a:ext cx="2664296" cy="2591916"/>
            <a:chOff x="2208684" y="2145432"/>
            <a:chExt cx="4717885" cy="4032448"/>
          </a:xfrm>
        </p:grpSpPr>
        <p:grpSp>
          <p:nvGrpSpPr>
            <p:cNvPr id="8" name="Skupina 4"/>
            <p:cNvGrpSpPr/>
            <p:nvPr/>
          </p:nvGrpSpPr>
          <p:grpSpPr>
            <a:xfrm>
              <a:off x="2208684" y="2145432"/>
              <a:ext cx="4717885" cy="4032448"/>
              <a:chOff x="2208684" y="2145432"/>
              <a:chExt cx="4717885" cy="4032448"/>
            </a:xfrm>
          </p:grpSpPr>
          <p:pic>
            <p:nvPicPr>
              <p:cNvPr id="3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4235" b="11912"/>
              <a:stretch>
                <a:fillRect/>
              </a:stretch>
            </p:blipFill>
            <p:spPr bwMode="auto">
              <a:xfrm>
                <a:off x="2208684" y="2145432"/>
                <a:ext cx="4717885" cy="403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Obdélník 3"/>
              <p:cNvSpPr/>
              <p:nvPr/>
            </p:nvSpPr>
            <p:spPr>
              <a:xfrm rot="1039302">
                <a:off x="5806255" y="3966868"/>
                <a:ext cx="207001" cy="250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5312557" y="3041660"/>
              <a:ext cx="1257982" cy="4788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PD = A</a:t>
              </a:r>
              <a:endPara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88402" y="4610059"/>
              <a:ext cx="1614014" cy="4788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AL </a:t>
              </a:r>
              <a:r>
                <a:rPr lang="cs-C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= </a:t>
              </a:r>
              <a:r>
                <a:rPr lang="cs-CZ" sz="1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A-B</a:t>
              </a:r>
              <a:endParaRPr lang="en-GB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685022" y="3825860"/>
              <a:ext cx="1112775" cy="8140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dirty="0" smtClean="0">
                  <a:solidFill>
                    <a:schemeClr val="bg1"/>
                  </a:solidFill>
                  <a:latin typeface="+mn-lt"/>
                </a:rPr>
                <a:t>PD = A</a:t>
              </a:r>
              <a:endParaRPr lang="en-GB" sz="1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25" name="Tabulka 24"/>
          <p:cNvGraphicFramePr>
            <a:graphicFrameLocks noGrp="1"/>
          </p:cNvGraphicFramePr>
          <p:nvPr/>
        </p:nvGraphicFramePr>
        <p:xfrm>
          <a:off x="971550" y="4175760"/>
          <a:ext cx="2819400" cy="2606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25755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PDI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CPI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BPE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PSR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PIT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ESI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GB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279" y="5509627"/>
            <a:ext cx="57504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961" y="6465767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436" y="4851280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842" y="4528000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946" y="5175702"/>
            <a:ext cx="57504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842" y="5832923"/>
            <a:ext cx="57504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939" y="6147249"/>
            <a:ext cx="57504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Zástupný symbol pro obsah 2"/>
          <p:cNvSpPr txBox="1">
            <a:spLocks/>
          </p:cNvSpPr>
          <p:nvPr/>
        </p:nvSpPr>
        <p:spPr>
          <a:xfrm>
            <a:off x="5550396" y="2127151"/>
            <a:ext cx="3024336" cy="187220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Kappa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skóre shody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0.00–0.10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žádná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0.11–0.20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špatná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0.21–0.40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mírná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0.41–0.60 </a:t>
            </a:r>
            <a:r>
              <a:rPr kumimoji="0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malá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0.61–0.80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střední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0.81–1.00 </a:t>
            </a: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značná, skoro perfektní</a:t>
            </a:r>
          </a:p>
        </p:txBody>
      </p:sp>
      <p:graphicFrame>
        <p:nvGraphicFramePr>
          <p:cNvPr id="35" name="Tabulka 34"/>
          <p:cNvGraphicFramePr>
            <a:graphicFrameLocks noGrp="1"/>
          </p:cNvGraphicFramePr>
          <p:nvPr/>
        </p:nvGraphicFramePr>
        <p:xfrm>
          <a:off x="4067944" y="4163566"/>
          <a:ext cx="4536306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61431"/>
                <a:gridCol w="1066800"/>
                <a:gridCol w="1108075"/>
              </a:tblGrid>
              <a:tr h="370840"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Kappa skóre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Hloubka chobotu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3-5 mm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&gt;5 mm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0,59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0,67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0,38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0,72</a:t>
                      </a:r>
                      <a:endParaRPr lang="cs-CZ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" name="TextovéPole 35"/>
          <p:cNvSpPr txBox="1"/>
          <p:nvPr/>
        </p:nvSpPr>
        <p:spPr>
          <a:xfrm>
            <a:off x="4212158" y="5838363"/>
            <a:ext cx="446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Gerardo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Maupomé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Iain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A.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Pretty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 A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Closer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Look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Diagnosis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Clinical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Dental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Practice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Part 4.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Effectiveness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Nonradiographic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Diagnostic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Procedures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Devices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Dental </a:t>
            </a:r>
            <a:r>
              <a:rPr lang="cs-CZ" sz="1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Practice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 Can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Dent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Assoc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2004; 70(7):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470–</a:t>
            </a:r>
            <a:r>
              <a:rPr lang="cs-CZ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47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endParaRPr lang="cs-CZ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119&quot;&gt;&lt;/object&gt;&lt;object type=&quot;2&quot; unique_id=&quot;10120&quot;&gt;&lt;object type=&quot;3&quot; unique_id=&quot;10121&quot;&gt;&lt;property id=&quot;20148&quot; value=&quot;5&quot;/&gt;&lt;property id=&quot;20300&quot; value=&quot;Slide 1 - &amp;quot;Numerické ukazatele stavu parodontu&amp;#x0D;&amp;#x0A;aneb víme co měříme?&amp;quot;&quot;/&gt;&lt;property id=&quot;20307&quot; value=&quot;362&quot;/&gt;&lt;/object&gt;&lt;object type=&quot;3&quot; unique_id=&quot;10125&quot;&gt;&lt;property id=&quot;20148&quot; value=&quot;5&quot;/&gt;&lt;property id=&quot;20300&quot; value=&quot;Slide 2 - &amp;quot;Kvantifikace postižení parodontu&amp;quot;&quot;/&gt;&lt;property id=&quot;20307&quot; value=&quot;319&quot;/&gt;&lt;/object&gt;&lt;object type=&quot;3&quot; unique_id=&quot;10129&quot;&gt;&lt;property id=&quot;20148&quot; value=&quot;5&quot;/&gt;&lt;property id=&quot;20300&quot; value=&quot;Slide 15 - &amp;quot;PMA index &amp;#x0D;&amp;#x0A;(Schour, Massler 1947)&amp;quot;&quot;/&gt;&lt;property id=&quot;20307&quot; value=&quot;279&quot;/&gt;&lt;/object&gt;&lt;object type=&quot;3&quot; unique_id=&quot;10130&quot;&gt;&lt;property id=&quot;20148&quot; value=&quot;5&quot;/&gt;&lt;property id=&quot;20300&quot; value=&quot;Slide 16 - &amp;quot;Gingival index  GI&amp;#x0D;&amp;#x0A;(Løe, Silness 1963)&amp;quot;&quot;/&gt;&lt;property id=&quot;20307&quot; value=&quot;280&quot;/&gt;&lt;/object&gt;&lt;object type=&quot;3&quot; unique_id=&quot;10131&quot;&gt;&lt;property id=&quot;20148&quot; value=&quot;5&quot;/&gt;&lt;property id=&quot;20300&quot; value=&quot;Slide 19 - &amp;quot;Gingival index-Simplified GI-S  &amp;#x0D;&amp;#x0A;(Lindhe 1983)&amp;quot;&quot;/&gt;&lt;property id=&quot;20307&quot; value=&quot;282&quot;/&gt;&lt;/object&gt;&lt;object type=&quot;3&quot; unique_id=&quot;10132&quot;&gt;&lt;property id=&quot;20148&quot; value=&quot;5&quot;/&gt;&lt;property id=&quot;20300&quot; value=&quot;Slide 22 - &amp;quot;PI - Periodontal index &amp;#x0D;&amp;#x0A;(Russell 1956)&amp;quot;&quot;/&gt;&lt;property id=&quot;20307&quot; value=&quot;394&quot;/&gt;&lt;/object&gt;&lt;object type=&quot;3&quot; unique_id=&quot;10133&quot;&gt;&lt;property id=&quot;20148&quot; value=&quot;5&quot;/&gt;&lt;property id=&quot;20300&quot; value=&quot;Slide 23 - &amp;quot;Periodontal disease index - PDI &amp;#x0D;&amp;#x0A;(Ramfjord 1967)&amp;quot;&quot;/&gt;&lt;property id=&quot;20307&quot; value=&quot;395&quot;/&gt;&lt;/object&gt;&lt;object type=&quot;3&quot; unique_id=&quot;10134&quot;&gt;&lt;property id=&quot;20148&quot; value=&quot;5&quot;/&gt;&lt;property id=&quot;20300&quot; value=&quot;Slide 25 - &amp;quot;Community Periodontal Index of Treatment Needs – CPI TN (Ainamo, Barmes et al. 1982, od 1986 CPI)&amp;quot;&quot;/&gt;&lt;property id=&quot;20307&quot; value=&quot;396&quot;/&gt;&lt;/object&gt;&lt;object type=&quot;3&quot; unique_id=&quot;10136&quot;&gt;&lt;property id=&quot;20148&quot; value=&quot;5&quot;/&gt;&lt;property id=&quot;20300&quot; value=&quot;Slide 26 - &amp;quot;Community Periodontal Index of Treatment Needs – CPI (Ainamo, Barmes 1986)&amp;quot;&quot;/&gt;&lt;property id=&quot;20307&quot; value=&quot;398&quot;/&gt;&lt;/object&gt;&lt;object type=&quot;3&quot; unique_id=&quot;10138&quot;&gt;&lt;property id=&quot;20148&quot; value=&quot;5&quot;/&gt;&lt;property id=&quot;20300&quot; value=&quot;Slide 18 - &amp;quot;Papilla Bleeding Index - PBI index &amp;#x0D;&amp;#x0A;(Saxer, Mühlemann 1975)&amp;quot;&quot;/&gt;&lt;property id=&quot;20307&quot; value=&quot;283&quot;/&gt;&lt;/object&gt;&lt;object type=&quot;3&quot; unique_id=&quot;10139&quot;&gt;&lt;property id=&quot;20148&quot; value=&quot;5&quot;/&gt;&lt;property id=&quot;20300&quot; value=&quot;Slide 17 - &amp;quot;Sulcus bleeding index  SBI  &amp;#x0D;&amp;#x0A;(Mühlemann, Son 1971)&amp;quot;&quot;/&gt;&lt;property id=&quot;20307&quot; value=&quot;299&quot;/&gt;&lt;/object&gt;&lt;object type=&quot;3&quot; unique_id=&quot;11540&quot;&gt;&lt;property id=&quot;20148&quot; value=&quot;5&quot;/&gt;&lt;property id=&quot;20300&quot; value=&quot;Slide 21 - &amp;quot;Hodnocení stupně zánětu gingivy&amp;quot;&quot;/&gt;&lt;property id=&quot;20307&quot; value=&quot;405&quot;/&gt;&lt;/object&gt;&lt;object type=&quot;3&quot; unique_id=&quot;12310&quot;&gt;&lt;property id=&quot;20148&quot; value=&quot;5&quot;/&gt;&lt;property id=&quot;20300&quot; value=&quot;Slide 3 - &amp;quot;Práce citující vybrané parodontální indexy v databázi PubMed&amp;quot;&quot;/&gt;&lt;property id=&quot;20307&quot; value=&quot;407&quot;/&gt;&lt;/object&gt;&lt;object type=&quot;3&quot; unique_id=&quot;12517&quot;&gt;&lt;property id=&quot;20148&quot; value=&quot;5&quot;/&gt;&lt;property id=&quot;20300&quot; value=&quot;Slide 27 - &amp;quot;Námitky proti CPI&amp;quot;&quot;/&gt;&lt;property id=&quot;20307&quot; value=&quot;413&quot;/&gt;&lt;/object&gt;&lt;object type=&quot;3&quot; unique_id=&quot;17725&quot;&gt;&lt;property id=&quot;20148&quot; value=&quot;5&quot;/&gt;&lt;property id=&quot;20300&quot; value=&quot;Slide 20 - &amp;quot;Modified Gingival index  MGI&amp;#x0D;&amp;#x0A;(Lobene et al. 1986)&amp;quot;&quot;/&gt;&lt;property id=&quot;20307&quot; value=&quot;447&quot;/&gt;&lt;/object&gt;&lt;object type=&quot;3&quot; unique_id=&quot;18386&quot;&gt;&lt;property id=&quot;20148&quot; value=&quot;5&quot;/&gt;&lt;property id=&quot;20300&quot; value=&quot;Slide 4 - &amp;quot;Požadavky na indexy &amp;#x0D;&amp;#x0A;(numerické ukazatele) postižení parodontu&amp;quot;&quot;/&gt;&lt;property id=&quot;20307&quot; value=&quot;452&quot;/&gt;&lt;/object&gt;&lt;object type=&quot;3&quot; unique_id=&quot;19223&quot;&gt;&lt;property id=&quot;20148&quot; value=&quot;5&quot;/&gt;&lt;property id=&quot;20300&quot; value=&quot;Slide 12 - &amp;quot;Některé definice parodontitidy&amp;quot;&quot;/&gt;&lt;property id=&quot;20307&quot; value=&quot;453&quot;/&gt;&lt;/object&gt;&lt;object type=&quot;3&quot; unique_id=&quot;19455&quot;&gt;&lt;property id=&quot;20148&quot; value=&quot;5&quot;/&gt;&lt;property id=&quot;20300&quot; value=&quot;Slide 13 - &amp;quot;Vliv definice parodontitidy na výsledek prevalenční studie&amp;quot;&quot;/&gt;&lt;property id=&quot;20307&quot; value=&quot;454&quot;/&gt;&lt;/object&gt;&lt;object type=&quot;3&quot; unique_id=&quot;20084&quot;&gt;&lt;property id=&quot;20148&quot; value=&quot;5&quot;/&gt;&lt;property id=&quot;20300&quot; value=&quot;Slide 28 - &amp;quot;Kvalitativní a kvantitativní vypovídací schopnost CPI (příklad)&amp;quot;&quot;/&gt;&lt;property id=&quot;20307&quot; value=&quot;457&quot;/&gt;&lt;/object&gt;&lt;object type=&quot;3&quot; unique_id=&quot;21120&quot;&gt;&lt;property id=&quot;20148&quot; value=&quot;5&quot;/&gt;&lt;property id=&quot;20300&quot; value=&quot;Slide 8&quot;/&gt;&lt;property id=&quot;20307&quot; value=&quot;459&quot;/&gt;&lt;/object&gt;&lt;object type=&quot;3&quot; unique_id=&quot;22855&quot;&gt;&lt;property id=&quot;20148&quot; value=&quot;5&quot;/&gt;&lt;property id=&quot;20300&quot; value=&quot;Slide 31&quot;/&gt;&lt;property id=&quot;20307&quot; value=&quot;466&quot;/&gt;&lt;/object&gt;&lt;object type=&quot;3&quot; unique_id=&quot;23112&quot;&gt;&lt;property id=&quot;20148&quot; value=&quot;5&quot;/&gt;&lt;property id=&quot;20300&quot; value=&quot;Slide 10 - &amp;quot;Sondování hloubky chobotu&amp;quot;&quot;/&gt;&lt;property id=&quot;20307&quot; value=&quot;468&quot;/&gt;&lt;/object&gt;&lt;object type=&quot;3&quot; unique_id=&quot;23818&quot;&gt;&lt;property id=&quot;20148&quot; value=&quot;5&quot;/&gt;&lt;property id=&quot;20300&quot; value=&quot;Slide 5 - &amp;quot;Shoda hodnotitelů&amp;quot;&quot;/&gt;&lt;property id=&quot;20307&quot; value=&quot;472&quot;/&gt;&lt;/object&gt;&lt;object type=&quot;3&quot; unique_id=&quot;23819&quot;&gt;&lt;property id=&quot;20148&quot; value=&quot;5&quot;/&gt;&lt;property id=&quot;20300&quot; value=&quot;Slide 6 - &amp;quot;Prevalence gingivitidy a počínající parodontitidy v Evropě data WHO-Global Oral DataBank 1996-2006&amp;quot;&quot;/&gt;&lt;property id=&quot;20307&quot; value=&quot;473&quot;/&gt;&lt;/object&gt;&lt;object type=&quot;3&quot; unique_id=&quot;23820&quot;&gt;&lt;property id=&quot;20148&quot; value=&quot;5&quot;/&gt;&lt;property id=&quot;20300&quot; value=&quot;Slide 7 - &amp;quot;Kvantifikace zánětu – reproducibilita měření&amp;quot;&quot;/&gt;&lt;property id=&quot;20307&quot; value=&quot;470&quot;/&gt;&lt;/object&gt;&lt;object type=&quot;3&quot; unique_id=&quot;23821&quot;&gt;&lt;property id=&quot;20148&quot; value=&quot;5&quot;/&gt;&lt;property id=&quot;20300&quot; value=&quot;Slide 14 - &amp;quot;Numerická kvantifikace stavu parodontu - indexy&amp;quot;&quot;/&gt;&lt;property id=&quot;20307&quot; value=&quot;475&quot;/&gt;&lt;/object&gt;&lt;object type=&quot;3&quot; unique_id=&quot;24093&quot;&gt;&lt;property id=&quot;20148&quot; value=&quot;5&quot;/&gt;&lt;property id=&quot;20300&quot; value=&quot;Slide 11 - &amp;quot;Definice parodontitidy&amp;quot;&quot;/&gt;&lt;property id=&quot;20307&quot; value=&quot;477&quot;/&gt;&lt;/object&gt;&lt;object type=&quot;3&quot; unique_id=&quot;24599&quot;&gt;&lt;property id=&quot;20148&quot; value=&quot;5&quot;/&gt;&lt;property id=&quot;20300&quot; value=&quot;Slide 32 - &amp;quot;Stav parodontu (modifikovaný „CPI“)&amp;quot;&quot;/&gt;&lt;property id=&quot;20307&quot; value=&quot;480&quot;/&gt;&lt;/object&gt;&lt;object type=&quot;3&quot; unique_id=&quot;24992&quot;&gt;&lt;property id=&quot;20148&quot; value=&quot;5&quot;/&gt;&lt;property id=&quot;20300&quot; value=&quot;Slide 29 - &amp;quot;Trend CPI ve věkové skupině 35-44 let 1994-2006&amp;quot;&quot;/&gt;&lt;property id=&quot;20307&quot; value=&quot;482&quot;/&gt;&lt;/object&gt;&lt;object type=&quot;3&quot; unique_id=&quot;25735&quot;&gt;&lt;property id=&quot;20148&quot; value=&quot;5&quot;/&gt;&lt;property id=&quot;20300&quot; value=&quot;Slide 24 - &amp;quot;Extent and Severity Index (ESI) &amp;#x0D;&amp;#x0A;(Carlos et al. 1986)&amp;#x0D;&amp;#x0A;&amp;quot;&quot;/&gt;&lt;property id=&quot;20307&quot; value=&quot;490&quot;/&gt;&lt;/object&gt;&lt;object type=&quot;3&quot; unique_id=&quot;26330&quot;&gt;&lt;property id=&quot;20148&quot; value=&quot;5&quot;/&gt;&lt;property id=&quot;20300&quot; value=&quot;Slide 9 - &amp;quot;Hloubka chobotu (PD) nebo ztráta úponu (AL) ? reproducibilita měření&amp;quot;&quot;/&gt;&lt;property id=&quot;20307&quot; value=&quot;492&quot;/&gt;&lt;/object&gt;&lt;object type=&quot;3&quot; unique_id=&quot;26331&quot;&gt;&lt;property id=&quot;20148&quot; value=&quot;5&quot;/&gt;&lt;property id=&quot;20300&quot; value=&quot;Slide 30 - &amp;quot;Návrhy nového parodonálního indexu&amp;quot;&quot;/&gt;&lt;property id=&quot;20307&quot; value=&quot;491&quot;/&gt;&lt;/object&gt;&lt;object type=&quot;3&quot; unique_id=&quot;26332&quot;&gt;&lt;property id=&quot;20148&quot; value=&quot;5&quot;/&gt;&lt;property id=&quot;20300&quot; value=&quot;Slide 33 - &amp;quot;… a prosba na závěr&amp;quot;&quot;/&gt;&lt;property id=&quot;20307&quot; value=&quot;4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ešit">
  <a:themeElements>
    <a:clrScheme name="Seši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š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š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ši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13648</TotalTime>
  <Words>2196</Words>
  <Application>Microsoft Office PowerPoint</Application>
  <PresentationFormat>Předvádění na obrazovce (4:3)</PresentationFormat>
  <Paragraphs>651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Sešit</vt:lpstr>
      <vt:lpstr>Numerické ukazatele stavu parodontu aneb víme co měříme?</vt:lpstr>
      <vt:lpstr>Kvantifikace postižení parodontu</vt:lpstr>
      <vt:lpstr>Práce citující vybrané parodontální indexy v databázi PubMed</vt:lpstr>
      <vt:lpstr>Požadavky na indexy  (numerické ukazatele) postižení parodontu</vt:lpstr>
      <vt:lpstr>Shoda hodnotitelů</vt:lpstr>
      <vt:lpstr>Prevalence gingivitidy a počínající parodontitidy v Evropě data WHO-Global Oral DataBank 1996-2006</vt:lpstr>
      <vt:lpstr>Kvantifikace zánětu – reproducibilita měření</vt:lpstr>
      <vt:lpstr>Snímek 8</vt:lpstr>
      <vt:lpstr>Hloubka chobotu (PD) nebo ztráta úponu (AL) ? reproducibilita měření</vt:lpstr>
      <vt:lpstr>Sondování hloubky chobotu</vt:lpstr>
      <vt:lpstr>Definice parodontitidy</vt:lpstr>
      <vt:lpstr>Některé definice parodontitidy</vt:lpstr>
      <vt:lpstr>Vliv definice parodontitidy na výsledek prevalenční studie</vt:lpstr>
      <vt:lpstr>Numerická kvantifikace stavu parodontu - indexy</vt:lpstr>
      <vt:lpstr>PMA index  (Schour, Massler 1947)</vt:lpstr>
      <vt:lpstr>Gingival index  GI (Løe, Silness 1963)</vt:lpstr>
      <vt:lpstr>Sulcus bleeding index  SBI   (Mühlemann, Son 1971)</vt:lpstr>
      <vt:lpstr>Papilla Bleeding Index - PBI index  (Saxer, Mühlemann 1975)</vt:lpstr>
      <vt:lpstr>Gingival index-Simplified GI-S   (Lindhe 1983)</vt:lpstr>
      <vt:lpstr>Modified Gingival index  MGI (Lobene et al. 1986)</vt:lpstr>
      <vt:lpstr>Hodnocení stupně zánětu gingivy</vt:lpstr>
      <vt:lpstr>PI - Periodontal index  (Russell 1956)</vt:lpstr>
      <vt:lpstr>Periodontal disease index - PDI  (Ramfjord 1967)</vt:lpstr>
      <vt:lpstr>Extent and Severity Index (ESI)  (Carlos et al. 1986) </vt:lpstr>
      <vt:lpstr>Community Periodontal Index of Treatment Needs – CPI TN (Ainamo, Barmes et al. 1982, od 1986 CPI)</vt:lpstr>
      <vt:lpstr>Community Periodontal Index of Treatment Needs – CPI (Ainamo, Barmes 1986)</vt:lpstr>
      <vt:lpstr>Námitky proti CPI</vt:lpstr>
      <vt:lpstr>Kvalitativní a kvantitativní vypovídací schopnost CPI (příklad)</vt:lpstr>
      <vt:lpstr>Trend CPI ve věkové skupině 35-44 let 1994-2006</vt:lpstr>
      <vt:lpstr>Návrhy nového parodonálního indexu</vt:lpstr>
      <vt:lpstr>Snímek 31</vt:lpstr>
      <vt:lpstr>Stav parodontu (modifikovaný „CPI“)</vt:lpstr>
      <vt:lpstr>… a prosba na závěr</vt:lpstr>
    </vt:vector>
  </TitlesOfParts>
  <Company>VUS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orální epidemiologie</dc:title>
  <dc:creator>Zdeněk Broukal</dc:creator>
  <cp:lastModifiedBy>19973</cp:lastModifiedBy>
  <cp:revision>516</cp:revision>
  <dcterms:created xsi:type="dcterms:W3CDTF">2004-04-28T05:32:10Z</dcterms:created>
  <dcterms:modified xsi:type="dcterms:W3CDTF">2014-04-11T12:50:43Z</dcterms:modified>
</cp:coreProperties>
</file>